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0" r:id="rId2"/>
    <p:sldId id="256" r:id="rId3"/>
    <p:sldId id="268" r:id="rId4"/>
    <p:sldId id="257" r:id="rId5"/>
    <p:sldId id="258" r:id="rId6"/>
    <p:sldId id="270" r:id="rId7"/>
    <p:sldId id="261" r:id="rId8"/>
    <p:sldId id="271" r:id="rId9"/>
    <p:sldId id="263" r:id="rId10"/>
    <p:sldId id="272" r:id="rId11"/>
    <p:sldId id="275" r:id="rId12"/>
    <p:sldId id="276" r:id="rId13"/>
    <p:sldId id="266" r:id="rId14"/>
    <p:sldId id="264" r:id="rId15"/>
    <p:sldId id="267" r:id="rId16"/>
    <p:sldId id="273" r:id="rId17"/>
    <p:sldId id="269"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564" y="-4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61F3820-2B08-46C1-9401-AA3D3982923A}" type="datetimeFigureOut">
              <a:rPr lang="en-GB" smtClean="0"/>
              <a:t>28/01/2014</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7ADDE32-1A15-4D8B-936A-516E6F5D222C}" type="slidenum">
              <a:rPr lang="en-GB" smtClean="0"/>
              <a:t>‹#›</a:t>
            </a:fld>
            <a:endParaRPr lang="en-GB"/>
          </a:p>
        </p:txBody>
      </p:sp>
    </p:spTree>
    <p:extLst>
      <p:ext uri="{BB962C8B-B14F-4D97-AF65-F5344CB8AC3E}">
        <p14:creationId xmlns:p14="http://schemas.microsoft.com/office/powerpoint/2010/main" val="1756117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560F95-F798-47A2-9704-60E318804FC6}" type="datetimeFigureOut">
              <a:rPr lang="en-GB" smtClean="0"/>
              <a:t>28/01/2014</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43233DC-1BCD-445D-AC73-B0060CD6B5EF}" type="slidenum">
              <a:rPr lang="en-GB" smtClean="0"/>
              <a:t>‹#›</a:t>
            </a:fld>
            <a:endParaRPr lang="en-GB" dirty="0"/>
          </a:p>
        </p:txBody>
      </p:sp>
    </p:spTree>
    <p:extLst>
      <p:ext uri="{BB962C8B-B14F-4D97-AF65-F5344CB8AC3E}">
        <p14:creationId xmlns:p14="http://schemas.microsoft.com/office/powerpoint/2010/main" val="3951313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D3E00979-863F-4BE6-A7E1-E942CC7EFE60}" type="slidenum">
              <a:rPr lang="en-GB" smtClean="0"/>
              <a:pPr/>
              <a:t>‹#›</a:t>
            </a:fld>
            <a:endParaRPr lang="en-GB" dirty="0"/>
          </a:p>
        </p:txBody>
      </p:sp>
      <p:sp>
        <p:nvSpPr>
          <p:cNvPr id="6" name="Slide Number Placeholder 5"/>
          <p:cNvSpPr>
            <a:spLocks noGrp="1"/>
          </p:cNvSpPr>
          <p:nvPr>
            <p:ph type="sldNum" sz="quarter" idx="12"/>
          </p:nvPr>
        </p:nvSpPr>
        <p:spPr/>
        <p:txBody>
          <a:bodyPr/>
          <a:lstStyle/>
          <a:p>
            <a:fld id="{D3E00979-863F-4BE6-A7E1-E942CC7EFE60}" type="slidenum">
              <a:rPr lang="en-GB" smtClean="0"/>
              <a:t>‹#›</a:t>
            </a:fld>
            <a:endParaRPr lang="en-GB" dirty="0"/>
          </a:p>
        </p:txBody>
      </p:sp>
      <p:pic>
        <p:nvPicPr>
          <p:cNvPr id="2050" name="Picture 2" descr="K:\CEXProject\CExeGov\Public Health\INFO\Public Health Templates and Tools\Logos\Public Health Devon Logo (Letterhead Version).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36356"/>
            <a:ext cx="9144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1058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1620C4-2CE5-4197-B16C-1380C135AAE5}" type="datetimeFigureOut">
              <a:rPr lang="en-GB" smtClean="0"/>
              <a:t>28/01/2014</a:t>
            </a:fld>
            <a:endParaRPr lang="en-GB" dirty="0"/>
          </a:p>
        </p:txBody>
      </p:sp>
      <p:sp>
        <p:nvSpPr>
          <p:cNvPr id="6" name="Slide Number Placeholder 5"/>
          <p:cNvSpPr>
            <a:spLocks noGrp="1"/>
          </p:cNvSpPr>
          <p:nvPr>
            <p:ph type="sldNum" sz="quarter" idx="12"/>
          </p:nvPr>
        </p:nvSpPr>
        <p:spPr/>
        <p:txBody>
          <a:bodyPr/>
          <a:lstStyle/>
          <a:p>
            <a:fld id="{D3E00979-863F-4BE6-A7E1-E942CC7EFE60}" type="slidenum">
              <a:rPr lang="en-GB" smtClean="0"/>
              <a:t>‹#›</a:t>
            </a:fld>
            <a:endParaRPr lang="en-GB" dirty="0"/>
          </a:p>
        </p:txBody>
      </p:sp>
    </p:spTree>
    <p:extLst>
      <p:ext uri="{BB962C8B-B14F-4D97-AF65-F5344CB8AC3E}">
        <p14:creationId xmlns:p14="http://schemas.microsoft.com/office/powerpoint/2010/main" val="15179968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1620C4-2CE5-4197-B16C-1380C135AAE5}" type="datetimeFigureOut">
              <a:rPr lang="en-GB" smtClean="0"/>
              <a:t>28/01/2014</a:t>
            </a:fld>
            <a:endParaRPr lang="en-GB" dirty="0"/>
          </a:p>
        </p:txBody>
      </p:sp>
      <p:sp>
        <p:nvSpPr>
          <p:cNvPr id="6" name="Slide Number Placeholder 5"/>
          <p:cNvSpPr>
            <a:spLocks noGrp="1"/>
          </p:cNvSpPr>
          <p:nvPr>
            <p:ph type="sldNum" sz="quarter" idx="12"/>
          </p:nvPr>
        </p:nvSpPr>
        <p:spPr/>
        <p:txBody>
          <a:bodyPr/>
          <a:lstStyle/>
          <a:p>
            <a:fld id="{D3E00979-863F-4BE6-A7E1-E942CC7EFE60}" type="slidenum">
              <a:rPr lang="en-GB" smtClean="0"/>
              <a:t>‹#›</a:t>
            </a:fld>
            <a:endParaRPr lang="en-GB" dirty="0"/>
          </a:p>
        </p:txBody>
      </p:sp>
    </p:spTree>
    <p:extLst>
      <p:ext uri="{BB962C8B-B14F-4D97-AF65-F5344CB8AC3E}">
        <p14:creationId xmlns:p14="http://schemas.microsoft.com/office/powerpoint/2010/main" val="19799191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1620C4-2CE5-4197-B16C-1380C135AAE5}" type="datetimeFigureOut">
              <a:rPr lang="en-GB" smtClean="0"/>
              <a:t>28/01/2014</a:t>
            </a:fld>
            <a:endParaRPr lang="en-GB" dirty="0"/>
          </a:p>
        </p:txBody>
      </p:sp>
      <p:sp>
        <p:nvSpPr>
          <p:cNvPr id="6" name="Slide Number Placeholder 5"/>
          <p:cNvSpPr>
            <a:spLocks noGrp="1"/>
          </p:cNvSpPr>
          <p:nvPr>
            <p:ph type="sldNum" sz="quarter" idx="12"/>
          </p:nvPr>
        </p:nvSpPr>
        <p:spPr/>
        <p:txBody>
          <a:bodyPr/>
          <a:lstStyle/>
          <a:p>
            <a:fld id="{D3E00979-863F-4BE6-A7E1-E942CC7EFE60}" type="slidenum">
              <a:rPr lang="en-GB" smtClean="0"/>
              <a:t>‹#›</a:t>
            </a:fld>
            <a:endParaRPr lang="en-GB" dirty="0"/>
          </a:p>
        </p:txBody>
      </p:sp>
    </p:spTree>
    <p:extLst>
      <p:ext uri="{BB962C8B-B14F-4D97-AF65-F5344CB8AC3E}">
        <p14:creationId xmlns:p14="http://schemas.microsoft.com/office/powerpoint/2010/main" val="7234125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1620C4-2CE5-4197-B16C-1380C135AAE5}" type="datetimeFigureOut">
              <a:rPr lang="en-GB" smtClean="0"/>
              <a:t>28/01/2014</a:t>
            </a:fld>
            <a:endParaRPr lang="en-GB" dirty="0"/>
          </a:p>
        </p:txBody>
      </p:sp>
      <p:sp>
        <p:nvSpPr>
          <p:cNvPr id="6" name="Slide Number Placeholder 5"/>
          <p:cNvSpPr>
            <a:spLocks noGrp="1"/>
          </p:cNvSpPr>
          <p:nvPr>
            <p:ph type="sldNum" sz="quarter" idx="12"/>
          </p:nvPr>
        </p:nvSpPr>
        <p:spPr/>
        <p:txBody>
          <a:bodyPr/>
          <a:lstStyle/>
          <a:p>
            <a:fld id="{D3E00979-863F-4BE6-A7E1-E942CC7EFE60}" type="slidenum">
              <a:rPr lang="en-GB" smtClean="0"/>
              <a:t>‹#›</a:t>
            </a:fld>
            <a:endParaRPr lang="en-GB" dirty="0"/>
          </a:p>
        </p:txBody>
      </p:sp>
    </p:spTree>
    <p:extLst>
      <p:ext uri="{BB962C8B-B14F-4D97-AF65-F5344CB8AC3E}">
        <p14:creationId xmlns:p14="http://schemas.microsoft.com/office/powerpoint/2010/main" val="3979481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F1620C4-2CE5-4197-B16C-1380C135AAE5}" type="datetimeFigureOut">
              <a:rPr lang="en-GB" smtClean="0"/>
              <a:t>28/01/2014</a:t>
            </a:fld>
            <a:endParaRPr lang="en-GB" dirty="0"/>
          </a:p>
        </p:txBody>
      </p:sp>
      <p:sp>
        <p:nvSpPr>
          <p:cNvPr id="7" name="Slide Number Placeholder 6"/>
          <p:cNvSpPr>
            <a:spLocks noGrp="1"/>
          </p:cNvSpPr>
          <p:nvPr>
            <p:ph type="sldNum" sz="quarter" idx="12"/>
          </p:nvPr>
        </p:nvSpPr>
        <p:spPr/>
        <p:txBody>
          <a:bodyPr/>
          <a:lstStyle/>
          <a:p>
            <a:fld id="{D3E00979-863F-4BE6-A7E1-E942CC7EFE60}" type="slidenum">
              <a:rPr lang="en-GB" smtClean="0"/>
              <a:t>‹#›</a:t>
            </a:fld>
            <a:endParaRPr lang="en-GB" dirty="0"/>
          </a:p>
        </p:txBody>
      </p:sp>
    </p:spTree>
    <p:extLst>
      <p:ext uri="{BB962C8B-B14F-4D97-AF65-F5344CB8AC3E}">
        <p14:creationId xmlns:p14="http://schemas.microsoft.com/office/powerpoint/2010/main" val="1256501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F1620C4-2CE5-4197-B16C-1380C135AAE5}" type="datetimeFigureOut">
              <a:rPr lang="en-GB" smtClean="0"/>
              <a:t>28/01/2014</a:t>
            </a:fld>
            <a:endParaRPr lang="en-GB"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9" name="Slide Number Placeholder 8"/>
          <p:cNvSpPr>
            <a:spLocks noGrp="1"/>
          </p:cNvSpPr>
          <p:nvPr>
            <p:ph type="sldNum" sz="quarter" idx="12"/>
          </p:nvPr>
        </p:nvSpPr>
        <p:spPr/>
        <p:txBody>
          <a:bodyPr/>
          <a:lstStyle/>
          <a:p>
            <a:fld id="{D3E00979-863F-4BE6-A7E1-E942CC7EFE60}" type="slidenum">
              <a:rPr lang="en-GB" smtClean="0"/>
              <a:t>‹#›</a:t>
            </a:fld>
            <a:endParaRPr lang="en-GB" dirty="0"/>
          </a:p>
        </p:txBody>
      </p:sp>
    </p:spTree>
    <p:extLst>
      <p:ext uri="{BB962C8B-B14F-4D97-AF65-F5344CB8AC3E}">
        <p14:creationId xmlns:p14="http://schemas.microsoft.com/office/powerpoint/2010/main" val="24349475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F1620C4-2CE5-4197-B16C-1380C135AAE5}" type="datetimeFigureOut">
              <a:rPr lang="en-GB" smtClean="0"/>
              <a:t>28/01/2014</a:t>
            </a:fld>
            <a:endParaRPr lang="en-GB" dirty="0"/>
          </a:p>
        </p:txBody>
      </p:sp>
      <p:sp>
        <p:nvSpPr>
          <p:cNvPr id="5" name="Slide Number Placeholder 4"/>
          <p:cNvSpPr>
            <a:spLocks noGrp="1"/>
          </p:cNvSpPr>
          <p:nvPr>
            <p:ph type="sldNum" sz="quarter" idx="12"/>
          </p:nvPr>
        </p:nvSpPr>
        <p:spPr/>
        <p:txBody>
          <a:bodyPr/>
          <a:lstStyle/>
          <a:p>
            <a:fld id="{D3E00979-863F-4BE6-A7E1-E942CC7EFE60}" type="slidenum">
              <a:rPr lang="en-GB" smtClean="0"/>
              <a:t>‹#›</a:t>
            </a:fld>
            <a:endParaRPr lang="en-GB" dirty="0"/>
          </a:p>
        </p:txBody>
      </p:sp>
    </p:spTree>
    <p:extLst>
      <p:ext uri="{BB962C8B-B14F-4D97-AF65-F5344CB8AC3E}">
        <p14:creationId xmlns:p14="http://schemas.microsoft.com/office/powerpoint/2010/main" val="24943259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620C4-2CE5-4197-B16C-1380C135AAE5}" type="datetimeFigureOut">
              <a:rPr lang="en-GB" smtClean="0"/>
              <a:t>28/01/2014</a:t>
            </a:fld>
            <a:endParaRPr lang="en-GB" dirty="0"/>
          </a:p>
        </p:txBody>
      </p:sp>
      <p:sp>
        <p:nvSpPr>
          <p:cNvPr id="4" name="Slide Number Placeholder 3"/>
          <p:cNvSpPr>
            <a:spLocks noGrp="1"/>
          </p:cNvSpPr>
          <p:nvPr>
            <p:ph type="sldNum" sz="quarter" idx="12"/>
          </p:nvPr>
        </p:nvSpPr>
        <p:spPr/>
        <p:txBody>
          <a:bodyPr/>
          <a:lstStyle/>
          <a:p>
            <a:fld id="{D3E00979-863F-4BE6-A7E1-E942CC7EFE60}" type="slidenum">
              <a:rPr lang="en-GB" smtClean="0"/>
              <a:t>‹#›</a:t>
            </a:fld>
            <a:endParaRPr lang="en-GB" dirty="0"/>
          </a:p>
        </p:txBody>
      </p:sp>
    </p:spTree>
    <p:extLst>
      <p:ext uri="{BB962C8B-B14F-4D97-AF65-F5344CB8AC3E}">
        <p14:creationId xmlns:p14="http://schemas.microsoft.com/office/powerpoint/2010/main" val="1025102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1620C4-2CE5-4197-B16C-1380C135AAE5}" type="datetimeFigureOut">
              <a:rPr lang="en-GB" smtClean="0"/>
              <a:t>28/01/2014</a:t>
            </a:fld>
            <a:endParaRPr lang="en-GB" dirty="0"/>
          </a:p>
        </p:txBody>
      </p:sp>
      <p:sp>
        <p:nvSpPr>
          <p:cNvPr id="7" name="Slide Number Placeholder 6"/>
          <p:cNvSpPr>
            <a:spLocks noGrp="1"/>
          </p:cNvSpPr>
          <p:nvPr>
            <p:ph type="sldNum" sz="quarter" idx="12"/>
          </p:nvPr>
        </p:nvSpPr>
        <p:spPr/>
        <p:txBody>
          <a:bodyPr/>
          <a:lstStyle/>
          <a:p>
            <a:fld id="{D3E00979-863F-4BE6-A7E1-E942CC7EFE60}" type="slidenum">
              <a:rPr lang="en-GB" smtClean="0"/>
              <a:t>‹#›</a:t>
            </a:fld>
            <a:endParaRPr lang="en-GB" dirty="0"/>
          </a:p>
        </p:txBody>
      </p:sp>
    </p:spTree>
    <p:extLst>
      <p:ext uri="{BB962C8B-B14F-4D97-AF65-F5344CB8AC3E}">
        <p14:creationId xmlns:p14="http://schemas.microsoft.com/office/powerpoint/2010/main" val="37011855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1620C4-2CE5-4197-B16C-1380C135AAE5}" type="datetimeFigureOut">
              <a:rPr lang="en-GB" smtClean="0"/>
              <a:t>28/01/2014</a:t>
            </a:fld>
            <a:endParaRPr lang="en-GB" dirty="0"/>
          </a:p>
        </p:txBody>
      </p:sp>
      <p:sp>
        <p:nvSpPr>
          <p:cNvPr id="7" name="Slide Number Placeholder 6"/>
          <p:cNvSpPr>
            <a:spLocks noGrp="1"/>
          </p:cNvSpPr>
          <p:nvPr>
            <p:ph type="sldNum" sz="quarter" idx="12"/>
          </p:nvPr>
        </p:nvSpPr>
        <p:spPr/>
        <p:txBody>
          <a:bodyPr/>
          <a:lstStyle/>
          <a:p>
            <a:fld id="{D3E00979-863F-4BE6-A7E1-E942CC7EFE60}" type="slidenum">
              <a:rPr lang="en-GB" smtClean="0"/>
              <a:t>‹#›</a:t>
            </a:fld>
            <a:endParaRPr lang="en-GB" dirty="0"/>
          </a:p>
        </p:txBody>
      </p:sp>
    </p:spTree>
    <p:extLst>
      <p:ext uri="{BB962C8B-B14F-4D97-AF65-F5344CB8AC3E}">
        <p14:creationId xmlns:p14="http://schemas.microsoft.com/office/powerpoint/2010/main" val="21455576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a:ln>
            <a:solidFill>
              <a:schemeClr val="tx1"/>
            </a:solidFill>
          </a:ln>
        </p:spPr>
        <p:txBody>
          <a:bodyPr vert="horz" lIns="91440" tIns="45720" rIns="91440" bIns="45720" rtlCol="0" anchor="ctr"/>
          <a:lstStyle>
            <a:lvl1pPr algn="l">
              <a:defRPr sz="1400" b="1">
                <a:solidFill>
                  <a:schemeClr val="tx2"/>
                </a:solidFill>
                <a:latin typeface="Arial" pitchFamily="34" charset="0"/>
                <a:cs typeface="Arial" pitchFamily="34" charset="0"/>
              </a:defRPr>
            </a:lvl1pPr>
          </a:lstStyle>
          <a:p>
            <a:fld id="{D3E00979-863F-4BE6-A7E1-E942CC7EFE60}" type="slidenum">
              <a:rPr lang="en-GB" smtClean="0"/>
              <a:pPr/>
              <a:t>‹#›</a:t>
            </a:fld>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a:ln>
            <a:solidFill>
              <a:schemeClr val="tx1"/>
            </a:solidFill>
          </a:ln>
        </p:spPr>
        <p:txBody>
          <a:bodyPr vert="horz" lIns="91440" tIns="45720" rIns="91440" bIns="45720" rtlCol="0" anchor="ctr"/>
          <a:lstStyle>
            <a:lvl1pPr algn="r">
              <a:defRPr sz="1400" b="1">
                <a:solidFill>
                  <a:schemeClr val="tx2"/>
                </a:solidFill>
                <a:latin typeface="Arial" pitchFamily="34" charset="0"/>
                <a:cs typeface="Arial" pitchFamily="34" charset="0"/>
              </a:defRPr>
            </a:lvl1pPr>
          </a:lstStyle>
          <a:p>
            <a:fld id="{D3E00979-863F-4BE6-A7E1-E942CC7EFE60}" type="slidenum">
              <a:rPr lang="en-GB" smtClean="0"/>
              <a:pPr/>
              <a:t>‹#›</a:t>
            </a:fld>
            <a:endParaRPr lang="en-GB" dirty="0"/>
          </a:p>
        </p:txBody>
      </p:sp>
      <p:pic>
        <p:nvPicPr>
          <p:cNvPr id="1026" name="Picture 2" descr="K:\CEXProject\CExeGov\Public Health\INFO\Public Health Templates and Tools\Logos\Public Health Devon 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18037" y="6271767"/>
            <a:ext cx="3399421" cy="5036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326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devonhealthandwellbeing.org.uk/wp-content/uploads/2012/10/Exercise-Referral-Schemes_Devon.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getactivedevon.co.uk/"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hyperlink" Target="http://www.devonhealthandwellbeing.org.uk/library/prof/weight/"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ndht.hpd@nhs.net" TargetMode="External"/><Relationship Id="rId2" Type="http://schemas.openxmlformats.org/officeDocument/2006/relationships/hyperlink" Target="http://www.healthpromotiondevon.nhs.uk/" TargetMode="External"/><Relationship Id="rId1" Type="http://schemas.openxmlformats.org/officeDocument/2006/relationships/slideLayout" Target="../slideLayouts/slideLayout2.xml"/><Relationship Id="rId5" Type="http://schemas.openxmlformats.org/officeDocument/2006/relationships/hyperlink" Target="http://www.devonhealthandwellbeing.org.uk/library/prof/health-checks/" TargetMode="External"/><Relationship Id="rId4" Type="http://schemas.openxmlformats.org/officeDocument/2006/relationships/hyperlink" Target="http://getactivedevon.co.uk/"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mailto:tina.henry@devon.gov.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Word_Document1.docx"/></Relationships>
</file>

<file path=ppt/slides/_rels/slide4.xml.rels><?xml version="1.0" encoding="UTF-8" standalone="yes"?>
<Relationships xmlns="http://schemas.openxmlformats.org/package/2006/relationships"><Relationship Id="rId2" Type="http://schemas.openxmlformats.org/officeDocument/2006/relationships/hyperlink" Target="mailto:alcoholreferraldevon@addaction.org.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jwright@breakingfreeonline.co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package" Target="../embeddings/Microsoft_Word_Document2.docx"/></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340768"/>
            <a:ext cx="7772400" cy="1470025"/>
          </a:xfrm>
        </p:spPr>
        <p:txBody>
          <a:bodyPr>
            <a:normAutofit/>
          </a:bodyPr>
          <a:lstStyle/>
          <a:p>
            <a:r>
              <a:rPr lang="en-US" dirty="0" smtClean="0">
                <a:latin typeface="Calibri" pitchFamily="34" charset="0"/>
                <a:cs typeface="Akkurat-Bold" pitchFamily="-65" charset="0"/>
              </a:rPr>
              <a:t>Lifestyle Referral Pathways and Support</a:t>
            </a:r>
            <a:endParaRPr lang="en-GB" dirty="0"/>
          </a:p>
        </p:txBody>
      </p:sp>
      <p:sp>
        <p:nvSpPr>
          <p:cNvPr id="3" name="Subtitle 2"/>
          <p:cNvSpPr>
            <a:spLocks noGrp="1"/>
          </p:cNvSpPr>
          <p:nvPr>
            <p:ph type="subTitle" idx="1"/>
          </p:nvPr>
        </p:nvSpPr>
        <p:spPr>
          <a:xfrm>
            <a:off x="1259632" y="2852936"/>
            <a:ext cx="6400800" cy="1752600"/>
          </a:xfrm>
        </p:spPr>
        <p:txBody>
          <a:bodyPr>
            <a:normAutofit fontScale="25000" lnSpcReduction="20000"/>
          </a:bodyPr>
          <a:lstStyle/>
          <a:p>
            <a:pPr algn="l">
              <a:defRPr/>
            </a:pPr>
            <a:r>
              <a:rPr lang="en-US" sz="8000" b="0" dirty="0" smtClean="0">
                <a:solidFill>
                  <a:schemeClr val="tx2"/>
                </a:solidFill>
                <a:latin typeface="Calibri" pitchFamily="34" charset="0"/>
                <a:cs typeface="Akkurat" pitchFamily="-65" charset="0"/>
              </a:rPr>
              <a:t>Alcohol</a:t>
            </a:r>
          </a:p>
          <a:p>
            <a:pPr algn="l">
              <a:defRPr/>
            </a:pPr>
            <a:endParaRPr lang="en-US" sz="8000" b="0" dirty="0" smtClean="0">
              <a:solidFill>
                <a:schemeClr val="tx2"/>
              </a:solidFill>
              <a:latin typeface="Calibri" pitchFamily="34" charset="0"/>
              <a:cs typeface="Akkurat" pitchFamily="-65" charset="0"/>
            </a:endParaRPr>
          </a:p>
          <a:p>
            <a:pPr algn="l">
              <a:defRPr/>
            </a:pPr>
            <a:r>
              <a:rPr lang="en-US" sz="8000" b="0" dirty="0" smtClean="0">
                <a:solidFill>
                  <a:schemeClr val="tx2"/>
                </a:solidFill>
                <a:latin typeface="Calibri" pitchFamily="34" charset="0"/>
                <a:cs typeface="Akkurat" pitchFamily="-65" charset="0"/>
              </a:rPr>
              <a:t>Stop smoking</a:t>
            </a:r>
          </a:p>
          <a:p>
            <a:pPr algn="l">
              <a:defRPr/>
            </a:pPr>
            <a:endParaRPr lang="en-US" sz="8000" b="0" dirty="0">
              <a:solidFill>
                <a:schemeClr val="tx2"/>
              </a:solidFill>
              <a:latin typeface="Calibri" pitchFamily="34" charset="0"/>
              <a:cs typeface="Akkurat" pitchFamily="-65" charset="0"/>
            </a:endParaRPr>
          </a:p>
          <a:p>
            <a:pPr algn="l">
              <a:defRPr/>
            </a:pPr>
            <a:r>
              <a:rPr lang="en-US" sz="8000" b="0" dirty="0" smtClean="0">
                <a:solidFill>
                  <a:schemeClr val="tx2"/>
                </a:solidFill>
                <a:latin typeface="Calibri" pitchFamily="34" charset="0"/>
                <a:cs typeface="Akkurat" pitchFamily="-65" charset="0"/>
              </a:rPr>
              <a:t>Healthy Weight</a:t>
            </a:r>
          </a:p>
          <a:p>
            <a:pPr algn="l">
              <a:defRPr/>
            </a:pPr>
            <a:endParaRPr lang="en-US" sz="8000" b="0" dirty="0">
              <a:solidFill>
                <a:schemeClr val="tx2"/>
              </a:solidFill>
              <a:latin typeface="Calibri" pitchFamily="34" charset="0"/>
              <a:cs typeface="Akkurat" pitchFamily="-65" charset="0"/>
            </a:endParaRPr>
          </a:p>
          <a:p>
            <a:pPr algn="l">
              <a:defRPr/>
            </a:pPr>
            <a:r>
              <a:rPr lang="en-US" sz="8000" b="0" dirty="0" smtClean="0">
                <a:solidFill>
                  <a:schemeClr val="tx2"/>
                </a:solidFill>
                <a:latin typeface="Calibri" pitchFamily="34" charset="0"/>
                <a:cs typeface="Akkurat" pitchFamily="-65" charset="0"/>
              </a:rPr>
              <a:t>Physical activity</a:t>
            </a:r>
          </a:p>
          <a:p>
            <a:pPr algn="l">
              <a:defRPr/>
            </a:pPr>
            <a:endParaRPr lang="en-US" sz="8000" b="0" dirty="0">
              <a:solidFill>
                <a:schemeClr val="tx2"/>
              </a:solidFill>
              <a:latin typeface="Calibri" pitchFamily="34" charset="0"/>
              <a:cs typeface="Akkurat" pitchFamily="-65" charset="0"/>
            </a:endParaRPr>
          </a:p>
          <a:p>
            <a:pPr algn="l">
              <a:defRPr/>
            </a:pPr>
            <a:r>
              <a:rPr lang="en-US" sz="8000" b="0" dirty="0" smtClean="0">
                <a:solidFill>
                  <a:schemeClr val="tx2"/>
                </a:solidFill>
                <a:latin typeface="Calibri" pitchFamily="34" charset="0"/>
                <a:cs typeface="Akkurat" pitchFamily="-65" charset="0"/>
              </a:rPr>
              <a:t>Dementia</a:t>
            </a:r>
          </a:p>
          <a:p>
            <a:endParaRPr lang="en-GB" dirty="0"/>
          </a:p>
        </p:txBody>
      </p:sp>
    </p:spTree>
    <p:extLst>
      <p:ext uri="{BB962C8B-B14F-4D97-AF65-F5344CB8AC3E}">
        <p14:creationId xmlns:p14="http://schemas.microsoft.com/office/powerpoint/2010/main" val="64565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Healthy Weight Services</a:t>
            </a:r>
            <a:endParaRPr lang="en-GB" dirty="0"/>
          </a:p>
        </p:txBody>
      </p:sp>
      <p:sp>
        <p:nvSpPr>
          <p:cNvPr id="3" name="Content Placeholder 2"/>
          <p:cNvSpPr>
            <a:spLocks noGrp="1"/>
          </p:cNvSpPr>
          <p:nvPr>
            <p:ph idx="1"/>
          </p:nvPr>
        </p:nvSpPr>
        <p:spPr/>
        <p:txBody>
          <a:bodyPr>
            <a:normAutofit lnSpcReduction="10000"/>
          </a:bodyPr>
          <a:lstStyle/>
          <a:p>
            <a:r>
              <a:rPr lang="en-GB" dirty="0" smtClean="0"/>
              <a:t>All clients must be referred by a GP/health professional</a:t>
            </a:r>
          </a:p>
          <a:p>
            <a:r>
              <a:rPr lang="en-GB" dirty="0" smtClean="0"/>
              <a:t>Health Promotion Devon will determine which Tier the client can access and which service they are eligible for</a:t>
            </a:r>
          </a:p>
          <a:p>
            <a:r>
              <a:rPr lang="en-GB" dirty="0" smtClean="0"/>
              <a:t>Referral via electronic referral form, fax or post to Health Promotion Devon</a:t>
            </a:r>
          </a:p>
          <a:p>
            <a:r>
              <a:rPr lang="en-GB" smtClean="0"/>
              <a:t>Details </a:t>
            </a:r>
            <a:r>
              <a:rPr lang="en-GB" dirty="0" smtClean="0"/>
              <a:t>of referral process to follow and further detail in February newsletter </a:t>
            </a:r>
            <a:endParaRPr lang="en-GB" dirty="0"/>
          </a:p>
        </p:txBody>
      </p:sp>
    </p:spTree>
    <p:extLst>
      <p:ext uri="{BB962C8B-B14F-4D97-AF65-F5344CB8AC3E}">
        <p14:creationId xmlns:p14="http://schemas.microsoft.com/office/powerpoint/2010/main" val="3363202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Physical Activity</a:t>
            </a:r>
            <a:endParaRPr lang="en-GB" sz="1800" dirty="0"/>
          </a:p>
        </p:txBody>
      </p:sp>
      <p:sp>
        <p:nvSpPr>
          <p:cNvPr id="4" name="Subtitle 2"/>
          <p:cNvSpPr>
            <a:spLocks noGrp="1"/>
          </p:cNvSpPr>
          <p:nvPr>
            <p:ph idx="1"/>
          </p:nvPr>
        </p:nvSpPr>
        <p:spPr/>
        <p:txBody>
          <a:bodyPr>
            <a:normAutofit/>
          </a:bodyPr>
          <a:lstStyle/>
          <a:p>
            <a:r>
              <a:rPr lang="en-GB" b="1" dirty="0" smtClean="0">
                <a:latin typeface="Akkurat" pitchFamily="-65" charset="0"/>
                <a:cs typeface="Akkurat" pitchFamily="-65" charset="0"/>
              </a:rPr>
              <a:t>Exercise Referral Schemes</a:t>
            </a:r>
          </a:p>
          <a:p>
            <a:pPr lvl="1"/>
            <a:r>
              <a:rPr lang="en-GB" sz="2000" b="1" dirty="0" smtClean="0">
                <a:latin typeface="Akkurat" pitchFamily="-65" charset="0"/>
                <a:cs typeface="Akkurat" pitchFamily="-65" charset="0"/>
              </a:rPr>
              <a:t>12 – 16 week exercise programme referred to by health professional, supported by a qualified instructor and paid for by the patient</a:t>
            </a:r>
          </a:p>
          <a:p>
            <a:pPr marL="457200" lvl="1" indent="0">
              <a:buNone/>
            </a:pPr>
            <a:endParaRPr lang="en-GB" sz="2000" b="1" dirty="0" smtClean="0">
              <a:latin typeface="Akkurat" pitchFamily="-65" charset="0"/>
              <a:cs typeface="Akkurat" pitchFamily="-65" charset="0"/>
            </a:endParaRPr>
          </a:p>
          <a:p>
            <a:pPr lvl="1"/>
            <a:r>
              <a:rPr lang="en-GB" sz="2000" b="1" dirty="0" smtClean="0">
                <a:latin typeface="Akkurat" pitchFamily="-65" charset="0"/>
                <a:cs typeface="Akkurat" pitchFamily="-65" charset="0"/>
              </a:rPr>
              <a:t>Available through some local leisure centres in Devon</a:t>
            </a:r>
          </a:p>
          <a:p>
            <a:pPr marL="457200" lvl="1" indent="0">
              <a:buNone/>
            </a:pPr>
            <a:endParaRPr lang="en-GB" sz="2000" b="1" dirty="0" smtClean="0">
              <a:latin typeface="Akkurat" pitchFamily="-65" charset="0"/>
              <a:cs typeface="Akkurat" pitchFamily="-65" charset="0"/>
            </a:endParaRPr>
          </a:p>
          <a:p>
            <a:pPr lvl="1"/>
            <a:r>
              <a:rPr lang="en-GB" sz="2000" b="1" dirty="0" smtClean="0">
                <a:latin typeface="Akkurat" pitchFamily="-65" charset="0"/>
                <a:cs typeface="Akkurat" pitchFamily="-65" charset="0"/>
              </a:rPr>
              <a:t>Check </a:t>
            </a:r>
            <a:r>
              <a:rPr lang="en-GB" sz="2000" b="1" dirty="0">
                <a:latin typeface="Akkurat" pitchFamily="-65" charset="0"/>
                <a:cs typeface="Akkurat" pitchFamily="-65" charset="0"/>
                <a:hlinkClick r:id="rId2"/>
              </a:rPr>
              <a:t>http://</a:t>
            </a:r>
            <a:r>
              <a:rPr lang="en-GB" sz="2000" b="1" dirty="0" smtClean="0">
                <a:latin typeface="Akkurat" pitchFamily="-65" charset="0"/>
                <a:cs typeface="Akkurat" pitchFamily="-65" charset="0"/>
                <a:hlinkClick r:id="rId2"/>
              </a:rPr>
              <a:t>www.devonhealthandwellbeing.org.uk/wp-content/uploads/2012/10/Exercise-Referral-Schemes_Devon.pdf</a:t>
            </a:r>
            <a:r>
              <a:rPr lang="en-GB" sz="2000" b="1" dirty="0" smtClean="0">
                <a:latin typeface="Akkurat" pitchFamily="-65" charset="0"/>
                <a:cs typeface="Akkurat" pitchFamily="-65" charset="0"/>
              </a:rPr>
              <a:t> for details of your local scheme. </a:t>
            </a:r>
          </a:p>
          <a:p>
            <a:pPr marL="0" indent="0">
              <a:buNone/>
            </a:pPr>
            <a:endParaRPr lang="en-GB" b="1" dirty="0" smtClean="0">
              <a:latin typeface="Akkurat" pitchFamily="-65" charset="0"/>
              <a:cs typeface="Akkurat" pitchFamily="-65" charset="0"/>
            </a:endParaRPr>
          </a:p>
        </p:txBody>
      </p:sp>
    </p:spTree>
    <p:extLst>
      <p:ext uri="{BB962C8B-B14F-4D97-AF65-F5344CB8AC3E}">
        <p14:creationId xmlns:p14="http://schemas.microsoft.com/office/powerpoint/2010/main" val="772147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999" y="188640"/>
            <a:ext cx="8229600" cy="1143000"/>
          </a:xfrm>
        </p:spPr>
        <p:txBody>
          <a:bodyPr/>
          <a:lstStyle/>
          <a:p>
            <a:r>
              <a:rPr lang="en-GB" dirty="0" smtClean="0"/>
              <a:t>Get Active Devon	</a:t>
            </a:r>
            <a:endParaRPr lang="en-GB" dirty="0"/>
          </a:p>
        </p:txBody>
      </p:sp>
      <p:sp>
        <p:nvSpPr>
          <p:cNvPr id="3" name="Content Placeholder 2"/>
          <p:cNvSpPr>
            <a:spLocks noGrp="1"/>
          </p:cNvSpPr>
          <p:nvPr>
            <p:ph idx="1"/>
          </p:nvPr>
        </p:nvSpPr>
        <p:spPr>
          <a:xfrm>
            <a:off x="484414" y="1124744"/>
            <a:ext cx="8229600" cy="4785395"/>
          </a:xfrm>
        </p:spPr>
        <p:txBody>
          <a:bodyPr>
            <a:normAutofit/>
          </a:bodyPr>
          <a:lstStyle/>
          <a:p>
            <a:r>
              <a:rPr lang="en-GB" sz="2400" dirty="0" smtClean="0"/>
              <a:t>Physical Activity Finder Tool </a:t>
            </a:r>
          </a:p>
          <a:p>
            <a:r>
              <a:rPr lang="en-GB" sz="2400" dirty="0" smtClean="0"/>
              <a:t>Available at: </a:t>
            </a:r>
            <a:r>
              <a:rPr lang="en-GB" sz="2400" dirty="0" smtClean="0">
                <a:hlinkClick r:id="rId2"/>
              </a:rPr>
              <a:t>www.getactivedevon.co.uk</a:t>
            </a:r>
            <a:r>
              <a:rPr lang="en-GB" sz="2400" dirty="0" smtClean="0"/>
              <a:t> </a:t>
            </a:r>
          </a:p>
          <a:p>
            <a:r>
              <a:rPr lang="en-GB" sz="2400" dirty="0" smtClean="0"/>
              <a:t>Helps the heath professional to signpost their patient to local physical activity opportunities</a:t>
            </a:r>
            <a:endParaRPr lang="en-GB" sz="2400"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39" t="15856" r="52993" b="8491"/>
          <a:stretch/>
        </p:blipFill>
        <p:spPr bwMode="auto">
          <a:xfrm>
            <a:off x="603044" y="2987788"/>
            <a:ext cx="3931618" cy="3092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72" t="15824" r="53191" b="6780"/>
          <a:stretch/>
        </p:blipFill>
        <p:spPr bwMode="auto">
          <a:xfrm>
            <a:off x="4716016" y="3003499"/>
            <a:ext cx="4197748" cy="3076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4659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80274">
            <a:off x="960862" y="1698195"/>
            <a:ext cx="2442060" cy="3684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09471">
            <a:off x="5528685" y="1705297"/>
            <a:ext cx="2686126"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368" y="1285332"/>
            <a:ext cx="2448272" cy="3823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99592" y="404664"/>
            <a:ext cx="7560841" cy="584775"/>
          </a:xfrm>
          <a:prstGeom prst="rect">
            <a:avLst/>
          </a:prstGeom>
          <a:noFill/>
        </p:spPr>
        <p:txBody>
          <a:bodyPr wrap="square" rtlCol="0">
            <a:spAutoFit/>
          </a:bodyPr>
          <a:lstStyle/>
          <a:p>
            <a:pPr algn="ctr"/>
            <a:r>
              <a:rPr lang="en-GB" sz="3200" b="1" dirty="0" smtClean="0">
                <a:solidFill>
                  <a:schemeClr val="tx2"/>
                </a:solidFill>
              </a:rPr>
              <a:t>Where to get patient information materials</a:t>
            </a:r>
            <a:endParaRPr lang="en-GB" sz="3200" b="1" dirty="0">
              <a:solidFill>
                <a:schemeClr val="tx2"/>
              </a:solidFill>
            </a:endParaRPr>
          </a:p>
        </p:txBody>
      </p:sp>
      <p:sp>
        <p:nvSpPr>
          <p:cNvPr id="4" name="TextBox 3"/>
          <p:cNvSpPr txBox="1"/>
          <p:nvPr/>
        </p:nvSpPr>
        <p:spPr>
          <a:xfrm>
            <a:off x="475660" y="5760838"/>
            <a:ext cx="8488828" cy="461665"/>
          </a:xfrm>
          <a:prstGeom prst="rect">
            <a:avLst/>
          </a:prstGeom>
          <a:noFill/>
        </p:spPr>
        <p:txBody>
          <a:bodyPr wrap="square" rtlCol="0">
            <a:spAutoFit/>
          </a:bodyPr>
          <a:lstStyle/>
          <a:p>
            <a:r>
              <a:rPr lang="en-GB" sz="2400" dirty="0" smtClean="0">
                <a:hlinkClick r:id="rId5"/>
              </a:rPr>
              <a:t>http://www.devonhealthandwellbeing.org.uk/library/prof/weight/</a:t>
            </a:r>
            <a:r>
              <a:rPr lang="en-GB" sz="2400" dirty="0" smtClean="0"/>
              <a:t> </a:t>
            </a:r>
            <a:endParaRPr lang="en-GB" sz="2400" dirty="0"/>
          </a:p>
        </p:txBody>
      </p:sp>
    </p:spTree>
    <p:extLst>
      <p:ext uri="{BB962C8B-B14F-4D97-AF65-F5344CB8AC3E}">
        <p14:creationId xmlns:p14="http://schemas.microsoft.com/office/powerpoint/2010/main" val="896024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Dementia</a:t>
            </a:r>
            <a:endParaRPr lang="en-GB" dirty="0"/>
          </a:p>
        </p:txBody>
      </p:sp>
      <p:sp>
        <p:nvSpPr>
          <p:cNvPr id="3" name="Content Placeholder 2"/>
          <p:cNvSpPr>
            <a:spLocks noGrp="1"/>
          </p:cNvSpPr>
          <p:nvPr>
            <p:ph idx="1"/>
          </p:nvPr>
        </p:nvSpPr>
        <p:spPr/>
        <p:txBody>
          <a:bodyPr>
            <a:normAutofit/>
          </a:bodyPr>
          <a:lstStyle/>
          <a:p>
            <a:pPr marL="0" indent="0" algn="just">
              <a:buNone/>
            </a:pPr>
            <a:endParaRPr lang="en-GB" sz="1800" dirty="0" smtClean="0"/>
          </a:p>
          <a:p>
            <a:pPr marL="0" indent="0" algn="just">
              <a:buNone/>
            </a:pPr>
            <a:endParaRPr lang="en-GB" sz="1800" dirty="0"/>
          </a:p>
          <a:p>
            <a:pPr marL="0" indent="0" algn="just">
              <a:buNone/>
            </a:pPr>
            <a:endParaRPr lang="en-GB" sz="1800" dirty="0" smtClean="0"/>
          </a:p>
          <a:p>
            <a:pPr marL="0" indent="0" algn="just">
              <a:buNone/>
            </a:pPr>
            <a:r>
              <a:rPr lang="en-GB" sz="1800" dirty="0" smtClean="0"/>
              <a:t>Every </a:t>
            </a:r>
            <a:r>
              <a:rPr lang="en-GB" sz="1800" dirty="0"/>
              <a:t>person aged from 65 to 74 years who is undergoing a health check shall be given </a:t>
            </a:r>
            <a:r>
              <a:rPr lang="en-GB" sz="1800" b="1" dirty="0"/>
              <a:t>information at the time of the health check designed to raise their awareness of dementia and of the availability of memory services which offer further advice and assistance to people who may be experiencing memory difficulties, including making a diagnosis of dementia.</a:t>
            </a:r>
            <a:endParaRPr lang="en-GB" sz="1800" dirty="0"/>
          </a:p>
          <a:p>
            <a:endParaRPr lang="en-GB" dirty="0"/>
          </a:p>
        </p:txBody>
      </p:sp>
    </p:spTree>
    <p:extLst>
      <p:ext uri="{BB962C8B-B14F-4D97-AF65-F5344CB8AC3E}">
        <p14:creationId xmlns:p14="http://schemas.microsoft.com/office/powerpoint/2010/main" val="3664937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018458"/>
          </a:xfrm>
        </p:spPr>
        <p:txBody>
          <a:bodyPr>
            <a:normAutofit fontScale="90000"/>
          </a:bodyPr>
          <a:lstStyle/>
          <a:p>
            <a:pPr algn="l"/>
            <a:r>
              <a:rPr lang="en-GB" dirty="0"/>
              <a:t/>
            </a:r>
            <a:br>
              <a:rPr lang="en-GB" dirty="0"/>
            </a:br>
            <a:r>
              <a:rPr lang="en-GB" dirty="0" smtClean="0"/>
              <a:t/>
            </a:r>
            <a:br>
              <a:rPr lang="en-GB" dirty="0" smtClean="0"/>
            </a:br>
            <a:r>
              <a:rPr lang="en-GB" b="1" dirty="0" smtClean="0"/>
              <a:t>Health </a:t>
            </a:r>
            <a:r>
              <a:rPr lang="en-GB" b="1" dirty="0"/>
              <a:t>Check Resources</a:t>
            </a:r>
            <a:r>
              <a:rPr lang="en-GB" dirty="0"/>
              <a:t/>
            </a:r>
            <a:br>
              <a:rPr lang="en-GB" dirty="0"/>
            </a:br>
            <a:r>
              <a:rPr lang="en-GB" dirty="0"/>
              <a:t> </a:t>
            </a:r>
            <a:br>
              <a:rPr lang="en-GB" dirty="0"/>
            </a:br>
            <a:r>
              <a:rPr lang="en-GB" dirty="0" smtClean="0"/>
              <a:t/>
            </a:r>
            <a:br>
              <a:rPr lang="en-GB" dirty="0" smtClean="0"/>
            </a:br>
            <a:r>
              <a:rPr lang="en-GB" dirty="0" smtClean="0"/>
              <a:t>www.devonhealthandwellbeing.org.uk/library/prof/health-checks/</a:t>
            </a:r>
            <a:br>
              <a:rPr lang="en-GB" dirty="0" smtClean="0"/>
            </a:br>
            <a:endParaRPr lang="en-GB"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79" y="908720"/>
            <a:ext cx="1312793" cy="1584176"/>
          </a:xfrm>
          <a:prstGeom prst="rect">
            <a:avLst/>
          </a:prstGeom>
          <a:noFill/>
          <a:ln>
            <a:noFill/>
          </a:ln>
        </p:spPr>
      </p:pic>
    </p:spTree>
    <p:extLst>
      <p:ext uri="{BB962C8B-B14F-4D97-AF65-F5344CB8AC3E}">
        <p14:creationId xmlns:p14="http://schemas.microsoft.com/office/powerpoint/2010/main" val="1489746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3600" dirty="0" smtClean="0"/>
              <a:t>Referral summary</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3788404"/>
              </p:ext>
            </p:extLst>
          </p:nvPr>
        </p:nvGraphicFramePr>
        <p:xfrm>
          <a:off x="539552" y="1052736"/>
          <a:ext cx="8229600" cy="3942080"/>
        </p:xfrm>
        <a:graphic>
          <a:graphicData uri="http://schemas.openxmlformats.org/drawingml/2006/table">
            <a:tbl>
              <a:tblPr firstRow="1" bandRow="1">
                <a:tableStyleId>{5C22544A-7EE6-4342-B048-85BDC9FD1C3A}</a:tableStyleId>
              </a:tblPr>
              <a:tblGrid>
                <a:gridCol w="1728192"/>
                <a:gridCol w="1440160"/>
                <a:gridCol w="1584176"/>
                <a:gridCol w="3477072"/>
              </a:tblGrid>
              <a:tr h="370840">
                <a:tc>
                  <a:txBody>
                    <a:bodyPr/>
                    <a:lstStyle/>
                    <a:p>
                      <a:endParaRPr lang="en-GB" dirty="0"/>
                    </a:p>
                  </a:txBody>
                  <a:tcPr/>
                </a:tc>
                <a:tc>
                  <a:txBody>
                    <a:bodyPr/>
                    <a:lstStyle/>
                    <a:p>
                      <a:r>
                        <a:rPr lang="en-GB" dirty="0" smtClean="0"/>
                        <a:t>Can client self refer?</a:t>
                      </a:r>
                      <a:endParaRPr lang="en-GB" dirty="0"/>
                    </a:p>
                  </a:txBody>
                  <a:tcPr/>
                </a:tc>
                <a:tc>
                  <a:txBody>
                    <a:bodyPr/>
                    <a:lstStyle/>
                    <a:p>
                      <a:r>
                        <a:rPr lang="en-GB" dirty="0" smtClean="0"/>
                        <a:t>Contact number for referring</a:t>
                      </a:r>
                      <a:endParaRPr lang="en-GB" dirty="0"/>
                    </a:p>
                  </a:txBody>
                  <a:tcPr/>
                </a:tc>
                <a:tc>
                  <a:txBody>
                    <a:bodyPr/>
                    <a:lstStyle/>
                    <a:p>
                      <a:r>
                        <a:rPr lang="en-GB" dirty="0" smtClean="0"/>
                        <a:t>Other useful information</a:t>
                      </a:r>
                      <a:endParaRPr lang="en-GB" dirty="0"/>
                    </a:p>
                  </a:txBody>
                  <a:tcPr/>
                </a:tc>
              </a:tr>
              <a:tr h="370840">
                <a:tc>
                  <a:txBody>
                    <a:bodyPr/>
                    <a:lstStyle/>
                    <a:p>
                      <a:r>
                        <a:rPr lang="en-GB" dirty="0" smtClean="0"/>
                        <a:t>Alcohol</a:t>
                      </a:r>
                      <a:endParaRPr lang="en-GB" dirty="0"/>
                    </a:p>
                  </a:txBody>
                  <a:tcPr/>
                </a:tc>
                <a:tc>
                  <a:txBody>
                    <a:bodyPr/>
                    <a:lstStyle/>
                    <a:p>
                      <a:r>
                        <a:rPr lang="en-GB" dirty="0" smtClean="0"/>
                        <a:t>Yes</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0845 </a:t>
                      </a:r>
                      <a:r>
                        <a:rPr lang="en-US" sz="1800" dirty="0" smtClean="0">
                          <a:latin typeface="Calibri" pitchFamily="34" charset="0"/>
                          <a:ea typeface="ＭＳ Ｐゴシック" pitchFamily="-65" charset="-128"/>
                          <a:cs typeface="Akkurat" pitchFamily="-65" charset="0"/>
                        </a:rPr>
                        <a:t>130 2605</a:t>
                      </a:r>
                    </a:p>
                  </a:txBody>
                  <a:tcPr/>
                </a:tc>
                <a:tc>
                  <a:txBody>
                    <a:bodyPr/>
                    <a:lstStyle/>
                    <a:p>
                      <a:endParaRPr lang="en-GB" dirty="0"/>
                    </a:p>
                  </a:txBody>
                  <a:tcPr/>
                </a:tc>
              </a:tr>
              <a:tr h="370840">
                <a:tc>
                  <a:txBody>
                    <a:bodyPr/>
                    <a:lstStyle/>
                    <a:p>
                      <a:r>
                        <a:rPr lang="en-GB" dirty="0" smtClean="0"/>
                        <a:t>Stop Smoking</a:t>
                      </a:r>
                      <a:endParaRPr lang="en-GB" dirty="0"/>
                    </a:p>
                  </a:txBody>
                  <a:tcPr/>
                </a:tc>
                <a:tc>
                  <a:txBody>
                    <a:bodyPr/>
                    <a:lstStyle/>
                    <a:p>
                      <a:r>
                        <a:rPr lang="en-GB" dirty="0" smtClean="0"/>
                        <a:t>Yes</a:t>
                      </a:r>
                      <a:endParaRPr lang="en-GB" dirty="0"/>
                    </a:p>
                  </a:txBody>
                  <a:tcPr/>
                </a:tc>
                <a:tc>
                  <a:txBody>
                    <a:bodyPr/>
                    <a:lstStyle/>
                    <a:p>
                      <a:r>
                        <a:rPr lang="en-GB" dirty="0" smtClean="0"/>
                        <a:t>01884 836024</a:t>
                      </a:r>
                      <a:endParaRPr lang="en-GB" dirty="0"/>
                    </a:p>
                  </a:txBody>
                  <a:tcPr/>
                </a:tc>
                <a:tc>
                  <a:txBody>
                    <a:bodyPr/>
                    <a:lstStyle/>
                    <a:p>
                      <a:r>
                        <a:rPr lang="en-GB" sz="1600" dirty="0" smtClean="0">
                          <a:hlinkClick r:id="rId2"/>
                        </a:rPr>
                        <a:t>www.healthpromotiondevon.nhs.uk</a:t>
                      </a:r>
                      <a:r>
                        <a:rPr lang="en-GB" sz="1600" dirty="0" smtClean="0"/>
                        <a:t> or email </a:t>
                      </a:r>
                      <a:r>
                        <a:rPr lang="en-GB" sz="1600" kern="1200" dirty="0" smtClean="0">
                          <a:solidFill>
                            <a:schemeClr val="dk1"/>
                          </a:solidFill>
                          <a:effectLst/>
                          <a:latin typeface="+mn-lt"/>
                          <a:ea typeface="+mn-ea"/>
                          <a:cs typeface="+mn-cs"/>
                          <a:hlinkClick r:id="rId3"/>
                        </a:rPr>
                        <a:t>ndht.hpd@nhs.net</a:t>
                      </a:r>
                      <a:r>
                        <a:rPr lang="en-GB" sz="1600" kern="1200" dirty="0" smtClean="0">
                          <a:solidFill>
                            <a:schemeClr val="dk1"/>
                          </a:solidFill>
                          <a:effectLst/>
                          <a:latin typeface="+mn-lt"/>
                          <a:ea typeface="+mn-ea"/>
                          <a:cs typeface="+mn-cs"/>
                        </a:rPr>
                        <a:t> or post referrals (see final slide)</a:t>
                      </a:r>
                      <a:endParaRPr lang="en-GB" sz="1600" dirty="0"/>
                    </a:p>
                  </a:txBody>
                  <a:tcPr/>
                </a:tc>
              </a:tr>
              <a:tr h="370840">
                <a:tc>
                  <a:txBody>
                    <a:bodyPr/>
                    <a:lstStyle/>
                    <a:p>
                      <a:r>
                        <a:rPr lang="en-GB" dirty="0" smtClean="0"/>
                        <a:t>Healthy Weight</a:t>
                      </a:r>
                      <a:endParaRPr lang="en-GB" dirty="0"/>
                    </a:p>
                  </a:txBody>
                  <a:tcPr/>
                </a:tc>
                <a:tc>
                  <a:txBody>
                    <a:bodyPr/>
                    <a:lstStyle/>
                    <a:p>
                      <a:r>
                        <a:rPr lang="en-GB" dirty="0" smtClean="0"/>
                        <a:t>No</a:t>
                      </a:r>
                      <a:endParaRPr lang="en-GB" dirty="0"/>
                    </a:p>
                  </a:txBody>
                  <a:tcPr/>
                </a:tc>
                <a:tc>
                  <a:txBody>
                    <a:bodyPr/>
                    <a:lstStyle/>
                    <a:p>
                      <a:r>
                        <a:rPr lang="en-GB" dirty="0" smtClean="0"/>
                        <a:t>01884 836024</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hlinkClick r:id="rId2"/>
                        </a:rPr>
                        <a:t>www.healthpromotiondevon.nhs.uk</a:t>
                      </a:r>
                      <a:r>
                        <a:rPr lang="en-GB" sz="1600" dirty="0" smtClean="0"/>
                        <a:t> or email </a:t>
                      </a:r>
                      <a:r>
                        <a:rPr lang="en-GB" sz="1600" kern="1200" dirty="0" smtClean="0">
                          <a:solidFill>
                            <a:schemeClr val="dk1"/>
                          </a:solidFill>
                          <a:effectLst/>
                          <a:latin typeface="+mn-lt"/>
                          <a:ea typeface="+mn-ea"/>
                          <a:cs typeface="+mn-cs"/>
                          <a:hlinkClick r:id="rId3"/>
                        </a:rPr>
                        <a:t>ndht.hpd@nhs.net</a:t>
                      </a:r>
                      <a:r>
                        <a:rPr lang="en-GB" sz="1600" kern="1200" dirty="0" smtClean="0">
                          <a:solidFill>
                            <a:schemeClr val="dk1"/>
                          </a:solidFill>
                          <a:effectLst/>
                          <a:latin typeface="+mn-lt"/>
                          <a:ea typeface="+mn-ea"/>
                          <a:cs typeface="+mn-cs"/>
                        </a:rPr>
                        <a:t> address or post referrals (see final slide)</a:t>
                      </a:r>
                      <a:endParaRPr lang="en-GB" dirty="0"/>
                    </a:p>
                  </a:txBody>
                  <a:tcPr/>
                </a:tc>
              </a:tr>
              <a:tr h="370840">
                <a:tc>
                  <a:txBody>
                    <a:bodyPr/>
                    <a:lstStyle/>
                    <a:p>
                      <a:r>
                        <a:rPr lang="en-GB" dirty="0" smtClean="0"/>
                        <a:t>Physical Activity</a:t>
                      </a:r>
                      <a:endParaRPr lang="en-GB" dirty="0"/>
                    </a:p>
                  </a:txBody>
                  <a:tcPr/>
                </a:tc>
                <a:tc>
                  <a:txBody>
                    <a:bodyPr/>
                    <a:lstStyle/>
                    <a:p>
                      <a:r>
                        <a:rPr lang="en-GB" dirty="0" smtClean="0"/>
                        <a:t>Yes</a:t>
                      </a:r>
                      <a:endParaRPr lang="en-GB" dirty="0"/>
                    </a:p>
                  </a:txBody>
                  <a:tcPr/>
                </a:tc>
                <a:tc>
                  <a:txBody>
                    <a:bodyPr/>
                    <a:lstStyle/>
                    <a:p>
                      <a:r>
                        <a:rPr lang="en-GB" dirty="0" smtClean="0"/>
                        <a:t>N/A</a:t>
                      </a:r>
                      <a:endParaRPr lang="en-GB" dirty="0"/>
                    </a:p>
                  </a:txBody>
                  <a:tcPr/>
                </a:tc>
                <a:tc>
                  <a:txBody>
                    <a:bodyPr/>
                    <a:lstStyle/>
                    <a:p>
                      <a:r>
                        <a:rPr lang="en-GB" sz="1600" dirty="0" smtClean="0">
                          <a:latin typeface="Akkurat-Bold" pitchFamily="-65" charset="0"/>
                          <a:cs typeface="Akkurat-Bold" pitchFamily="-65" charset="0"/>
                          <a:hlinkClick r:id="rId4"/>
                        </a:rPr>
                        <a:t>http://getactivedevon.co.uk</a:t>
                      </a:r>
                      <a:r>
                        <a:rPr lang="en-GB" sz="1600" dirty="0" smtClean="0">
                          <a:latin typeface="Akkurat-Bold" pitchFamily="-65" charset="0"/>
                          <a:cs typeface="Akkurat-Bold" pitchFamily="-65" charset="0"/>
                        </a:rPr>
                        <a:t> </a:t>
                      </a:r>
                      <a:endParaRPr lang="en-GB" sz="1600" dirty="0"/>
                    </a:p>
                  </a:txBody>
                  <a:tcPr/>
                </a:tc>
              </a:tr>
              <a:tr h="370840">
                <a:tc>
                  <a:txBody>
                    <a:bodyPr/>
                    <a:lstStyle/>
                    <a:p>
                      <a:r>
                        <a:rPr lang="en-GB" dirty="0" smtClean="0"/>
                        <a:t>Dementia</a:t>
                      </a:r>
                      <a:endParaRPr lang="en-GB" dirty="0"/>
                    </a:p>
                  </a:txBody>
                  <a:tcPr/>
                </a:tc>
                <a:tc>
                  <a:txBody>
                    <a:bodyPr/>
                    <a:lstStyle/>
                    <a:p>
                      <a:r>
                        <a:rPr lang="en-GB" dirty="0" smtClean="0"/>
                        <a:t>Give information</a:t>
                      </a:r>
                      <a:endParaRPr lang="en-GB" dirty="0"/>
                    </a:p>
                  </a:txBody>
                  <a:tcPr/>
                </a:tc>
                <a:tc>
                  <a:txBody>
                    <a:bodyPr/>
                    <a:lstStyle/>
                    <a:p>
                      <a:endParaRPr lang="en-GB" dirty="0"/>
                    </a:p>
                  </a:txBody>
                  <a:tcPr/>
                </a:tc>
                <a:tc>
                  <a:txBody>
                    <a:bodyPr/>
                    <a:lstStyle/>
                    <a:p>
                      <a:endParaRPr lang="en-GB" dirty="0"/>
                    </a:p>
                  </a:txBody>
                  <a:tcPr/>
                </a:tc>
              </a:tr>
            </a:tbl>
          </a:graphicData>
        </a:graphic>
      </p:graphicFrame>
      <p:sp>
        <p:nvSpPr>
          <p:cNvPr id="5" name="TextBox 4"/>
          <p:cNvSpPr txBox="1"/>
          <p:nvPr/>
        </p:nvSpPr>
        <p:spPr>
          <a:xfrm>
            <a:off x="1011636" y="5157192"/>
            <a:ext cx="7488832" cy="369332"/>
          </a:xfrm>
          <a:prstGeom prst="rect">
            <a:avLst/>
          </a:prstGeom>
          <a:noFill/>
        </p:spPr>
        <p:txBody>
          <a:bodyPr wrap="square" rtlCol="0">
            <a:spAutoFit/>
          </a:bodyPr>
          <a:lstStyle/>
          <a:p>
            <a:r>
              <a:rPr lang="en-GB" dirty="0">
                <a:hlinkClick r:id="rId5"/>
              </a:rPr>
              <a:t>www.devonhealthandwellbeing.org.uk/library/prof/health-checks</a:t>
            </a:r>
            <a:r>
              <a:rPr lang="en-GB" dirty="0" smtClean="0">
                <a:hlinkClick r:id="rId5"/>
              </a:rPr>
              <a:t>/</a:t>
            </a:r>
            <a:r>
              <a:rPr lang="en-GB" dirty="0" smtClean="0"/>
              <a:t> </a:t>
            </a:r>
            <a:endParaRPr lang="en-GB" dirty="0"/>
          </a:p>
        </p:txBody>
      </p:sp>
    </p:spTree>
    <p:extLst>
      <p:ext uri="{BB962C8B-B14F-4D97-AF65-F5344CB8AC3E}">
        <p14:creationId xmlns:p14="http://schemas.microsoft.com/office/powerpoint/2010/main" val="4175904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information</a:t>
            </a:r>
            <a:endParaRPr lang="en-GB" dirty="0"/>
          </a:p>
        </p:txBody>
      </p:sp>
      <p:sp>
        <p:nvSpPr>
          <p:cNvPr id="3" name="Content Placeholder 2"/>
          <p:cNvSpPr>
            <a:spLocks noGrp="1"/>
          </p:cNvSpPr>
          <p:nvPr>
            <p:ph idx="1"/>
          </p:nvPr>
        </p:nvSpPr>
        <p:spPr/>
        <p:txBody>
          <a:bodyPr>
            <a:normAutofit/>
          </a:bodyPr>
          <a:lstStyle/>
          <a:p>
            <a:pPr marL="0" indent="0" algn="ctr">
              <a:buNone/>
            </a:pPr>
            <a:r>
              <a:rPr lang="en-GB" sz="2200" dirty="0" smtClean="0"/>
              <a:t>Health Promotion Devon</a:t>
            </a:r>
          </a:p>
          <a:p>
            <a:pPr marL="0" indent="0" algn="ctr">
              <a:buNone/>
            </a:pPr>
            <a:r>
              <a:rPr lang="en-GB" sz="2200" dirty="0" smtClean="0"/>
              <a:t>Culm Valley Integrated centre for Health</a:t>
            </a:r>
          </a:p>
          <a:p>
            <a:pPr marL="0" indent="0" algn="ctr">
              <a:buNone/>
            </a:pPr>
            <a:r>
              <a:rPr lang="en-GB" sz="2200" dirty="0" err="1"/>
              <a:t>Willand</a:t>
            </a:r>
            <a:r>
              <a:rPr lang="en-GB" sz="2200" dirty="0"/>
              <a:t> Road</a:t>
            </a:r>
          </a:p>
          <a:p>
            <a:pPr marL="0" indent="0" algn="ctr">
              <a:buNone/>
            </a:pPr>
            <a:r>
              <a:rPr lang="en-GB" sz="2200" dirty="0" err="1"/>
              <a:t>Cullompton</a:t>
            </a:r>
            <a:endParaRPr lang="en-GB" sz="2200" dirty="0"/>
          </a:p>
          <a:p>
            <a:pPr marL="0" indent="0" algn="ctr">
              <a:buNone/>
            </a:pPr>
            <a:r>
              <a:rPr lang="en-GB" sz="2200" dirty="0"/>
              <a:t>EX15 1FE</a:t>
            </a:r>
          </a:p>
          <a:p>
            <a:pPr marL="0" indent="0" algn="ctr">
              <a:buNone/>
            </a:pPr>
            <a:r>
              <a:rPr lang="en-GB" sz="2200" dirty="0"/>
              <a:t>Tel: 01884 </a:t>
            </a:r>
            <a:r>
              <a:rPr lang="en-GB" sz="2200" dirty="0" smtClean="0"/>
              <a:t>836024</a:t>
            </a:r>
            <a:endParaRPr lang="en-GB" sz="2200" dirty="0"/>
          </a:p>
          <a:p>
            <a:pPr marL="0" indent="0" algn="ctr">
              <a:buNone/>
            </a:pPr>
            <a:endParaRPr lang="en-GB" dirty="0" smtClean="0"/>
          </a:p>
          <a:p>
            <a:pPr marL="0" indent="0" algn="ctr">
              <a:buNone/>
            </a:pPr>
            <a:r>
              <a:rPr lang="en-GB" dirty="0" smtClean="0">
                <a:hlinkClick r:id="rId2"/>
              </a:rPr>
              <a:t>tina.henry@devon.gov.uk</a:t>
            </a:r>
            <a:endParaRPr lang="en-GB" dirty="0" smtClean="0"/>
          </a:p>
          <a:p>
            <a:pPr marL="0" indent="0" algn="ctr">
              <a:buNone/>
            </a:pPr>
            <a:r>
              <a:rPr lang="en-GB" dirty="0" smtClean="0"/>
              <a:t>On any other issues related to </a:t>
            </a:r>
            <a:r>
              <a:rPr lang="en-GB" dirty="0" err="1" smtClean="0"/>
              <a:t>Healthchecks</a:t>
            </a:r>
            <a:endParaRPr lang="en-GB" dirty="0"/>
          </a:p>
        </p:txBody>
      </p:sp>
    </p:spTree>
    <p:extLst>
      <p:ext uri="{BB962C8B-B14F-4D97-AF65-F5344CB8AC3E}">
        <p14:creationId xmlns:p14="http://schemas.microsoft.com/office/powerpoint/2010/main" val="4224892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340768"/>
            <a:ext cx="7772400" cy="1470025"/>
          </a:xfrm>
        </p:spPr>
        <p:txBody>
          <a:bodyPr/>
          <a:lstStyle/>
          <a:p>
            <a:r>
              <a:rPr lang="en-US" dirty="0">
                <a:latin typeface="Calibri" pitchFamily="34" charset="0"/>
                <a:cs typeface="Akkurat-Bold" pitchFamily="-65" charset="0"/>
              </a:rPr>
              <a:t>Community Alcohol Services</a:t>
            </a:r>
            <a:endParaRPr lang="en-GB" dirty="0"/>
          </a:p>
        </p:txBody>
      </p:sp>
      <p:sp>
        <p:nvSpPr>
          <p:cNvPr id="3" name="Subtitle 2"/>
          <p:cNvSpPr>
            <a:spLocks noGrp="1"/>
          </p:cNvSpPr>
          <p:nvPr>
            <p:ph type="subTitle" idx="1"/>
          </p:nvPr>
        </p:nvSpPr>
        <p:spPr>
          <a:xfrm>
            <a:off x="1259632" y="2852936"/>
            <a:ext cx="6400800" cy="1752600"/>
          </a:xfrm>
        </p:spPr>
        <p:txBody>
          <a:bodyPr>
            <a:normAutofit fontScale="25000" lnSpcReduction="20000"/>
          </a:bodyPr>
          <a:lstStyle/>
          <a:p>
            <a:pPr algn="l">
              <a:defRPr/>
            </a:pPr>
            <a:r>
              <a:rPr lang="en-US" sz="8000" b="0" dirty="0">
                <a:solidFill>
                  <a:schemeClr val="tx2"/>
                </a:solidFill>
                <a:latin typeface="Calibri" pitchFamily="34" charset="0"/>
                <a:cs typeface="Akkurat" pitchFamily="-65" charset="0"/>
              </a:rPr>
              <a:t>Single Point Of Contact</a:t>
            </a:r>
          </a:p>
          <a:p>
            <a:pPr algn="l">
              <a:defRPr/>
            </a:pPr>
            <a:endParaRPr lang="en-US" sz="8000" b="0" dirty="0">
              <a:solidFill>
                <a:schemeClr val="tx2"/>
              </a:solidFill>
              <a:latin typeface="Calibri" pitchFamily="34" charset="0"/>
              <a:cs typeface="Akkurat" pitchFamily="-65" charset="0"/>
            </a:endParaRPr>
          </a:p>
          <a:p>
            <a:pPr algn="l">
              <a:defRPr/>
            </a:pPr>
            <a:r>
              <a:rPr lang="en-US" sz="8000" b="0" dirty="0">
                <a:solidFill>
                  <a:schemeClr val="tx2"/>
                </a:solidFill>
                <a:latin typeface="Calibri" pitchFamily="34" charset="0"/>
                <a:cs typeface="Akkurat" pitchFamily="-65" charset="0"/>
              </a:rPr>
              <a:t>Addaction Devon alcohol service </a:t>
            </a:r>
            <a:r>
              <a:rPr lang="en-US" sz="8000" b="0" dirty="0" smtClean="0">
                <a:solidFill>
                  <a:schemeClr val="tx2"/>
                </a:solidFill>
                <a:latin typeface="Calibri" pitchFamily="34" charset="0"/>
                <a:cs typeface="Akkurat" pitchFamily="-65" charset="0"/>
              </a:rPr>
              <a:t>is </a:t>
            </a:r>
            <a:r>
              <a:rPr lang="en-US" sz="8000" b="0" dirty="0">
                <a:solidFill>
                  <a:schemeClr val="tx2"/>
                </a:solidFill>
                <a:latin typeface="Calibri" pitchFamily="34" charset="0"/>
                <a:cs typeface="Akkurat" pitchFamily="-65" charset="0"/>
              </a:rPr>
              <a:t>the gateway service for any adult </a:t>
            </a:r>
            <a:r>
              <a:rPr lang="en-US" sz="8000" b="0" dirty="0" smtClean="0">
                <a:solidFill>
                  <a:schemeClr val="tx2"/>
                </a:solidFill>
                <a:latin typeface="Calibri" pitchFamily="34" charset="0"/>
                <a:cs typeface="Akkurat" pitchFamily="-65" charset="0"/>
              </a:rPr>
              <a:t>with an alcohol </a:t>
            </a:r>
            <a:r>
              <a:rPr lang="en-US" sz="8000" b="0" dirty="0">
                <a:solidFill>
                  <a:schemeClr val="tx2"/>
                </a:solidFill>
                <a:latin typeface="Calibri" pitchFamily="34" charset="0"/>
                <a:cs typeface="Akkurat" pitchFamily="-65" charset="0"/>
              </a:rPr>
              <a:t>problem.</a:t>
            </a:r>
          </a:p>
          <a:p>
            <a:pPr algn="l">
              <a:defRPr/>
            </a:pPr>
            <a:endParaRPr lang="en-US" sz="8000" b="0" dirty="0">
              <a:solidFill>
                <a:schemeClr val="tx2"/>
              </a:solidFill>
              <a:latin typeface="Calibri" pitchFamily="34" charset="0"/>
              <a:cs typeface="Akkurat" pitchFamily="-65" charset="0"/>
            </a:endParaRPr>
          </a:p>
          <a:p>
            <a:pPr algn="l">
              <a:defRPr/>
            </a:pPr>
            <a:r>
              <a:rPr lang="en-US" sz="8000" b="0" dirty="0">
                <a:solidFill>
                  <a:schemeClr val="tx2"/>
                </a:solidFill>
                <a:latin typeface="Calibri" pitchFamily="34" charset="0"/>
                <a:cs typeface="Akkurat" pitchFamily="-65" charset="0"/>
              </a:rPr>
              <a:t>Client or professional can make a referral with the clients consent.</a:t>
            </a:r>
          </a:p>
          <a:p>
            <a:endParaRPr lang="en-GB" dirty="0"/>
          </a:p>
        </p:txBody>
      </p:sp>
    </p:spTree>
    <p:extLst>
      <p:ext uri="{BB962C8B-B14F-4D97-AF65-F5344CB8AC3E}">
        <p14:creationId xmlns:p14="http://schemas.microsoft.com/office/powerpoint/2010/main" val="3946374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1052247054"/>
              </p:ext>
            </p:extLst>
          </p:nvPr>
        </p:nvGraphicFramePr>
        <p:xfrm>
          <a:off x="2267744" y="260648"/>
          <a:ext cx="4392488" cy="5760640"/>
        </p:xfrm>
        <a:graphic>
          <a:graphicData uri="http://schemas.openxmlformats.org/presentationml/2006/ole">
            <mc:AlternateContent xmlns:mc="http://schemas.openxmlformats.org/markup-compatibility/2006">
              <mc:Choice xmlns:v="urn:schemas-microsoft-com:vml" Requires="v">
                <p:oleObj spid="_x0000_s2065" name="Document" r:id="rId4" imgW="5860492" imgH="8038853" progId="Word.Document.12">
                  <p:embed/>
                </p:oleObj>
              </mc:Choice>
              <mc:Fallback>
                <p:oleObj name="Document" r:id="rId4" imgW="5860492" imgH="8038853" progId="Word.Document.12">
                  <p:embed/>
                  <p:pic>
                    <p:nvPicPr>
                      <p:cNvPr id="0" name=""/>
                      <p:cNvPicPr/>
                      <p:nvPr/>
                    </p:nvPicPr>
                    <p:blipFill>
                      <a:blip r:embed="rId5"/>
                      <a:stretch>
                        <a:fillRect/>
                      </a:stretch>
                    </p:blipFill>
                    <p:spPr>
                      <a:xfrm>
                        <a:off x="2267744" y="260648"/>
                        <a:ext cx="4392488" cy="5760640"/>
                      </a:xfrm>
                      <a:prstGeom prst="rect">
                        <a:avLst/>
                      </a:prstGeom>
                      <a:ln w="6350">
                        <a:solidFill>
                          <a:schemeClr val="tx1"/>
                        </a:solidFill>
                      </a:ln>
                    </p:spPr>
                  </p:pic>
                </p:oleObj>
              </mc:Fallback>
            </mc:AlternateContent>
          </a:graphicData>
        </a:graphic>
      </p:graphicFrame>
    </p:spTree>
    <p:extLst>
      <p:ext uri="{BB962C8B-B14F-4D97-AF65-F5344CB8AC3E}">
        <p14:creationId xmlns:p14="http://schemas.microsoft.com/office/powerpoint/2010/main" val="923942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Referrals</a:t>
            </a:r>
            <a:endParaRPr lang="en-GB" dirty="0"/>
          </a:p>
        </p:txBody>
      </p:sp>
      <p:sp>
        <p:nvSpPr>
          <p:cNvPr id="3" name="Content Placeholder 2"/>
          <p:cNvSpPr>
            <a:spLocks noGrp="1"/>
          </p:cNvSpPr>
          <p:nvPr>
            <p:ph idx="1"/>
          </p:nvPr>
        </p:nvSpPr>
        <p:spPr/>
        <p:txBody>
          <a:bodyPr>
            <a:normAutofit fontScale="92500"/>
          </a:bodyPr>
          <a:lstStyle/>
          <a:p>
            <a:pPr marL="0" lvl="0" indent="0" defTabSz="457200" eaLnBrk="0" fontAlgn="base" hangingPunct="0">
              <a:spcAft>
                <a:spcPct val="0"/>
              </a:spcAft>
              <a:buClr>
                <a:srgbClr val="FFF200"/>
              </a:buClr>
              <a:buNone/>
              <a:defRPr/>
            </a:pPr>
            <a:r>
              <a:rPr lang="en-US" sz="3600" dirty="0">
                <a:latin typeface="Calibri" pitchFamily="34" charset="0"/>
                <a:ea typeface="ＭＳ Ｐゴシック" pitchFamily="-65" charset="-128"/>
                <a:cs typeface="Akkurat" pitchFamily="-65" charset="0"/>
              </a:rPr>
              <a:t>How to make a referral – </a:t>
            </a:r>
          </a:p>
          <a:p>
            <a:pPr marL="0" lvl="0" indent="0" defTabSz="457200" eaLnBrk="0" fontAlgn="base" hangingPunct="0">
              <a:spcAft>
                <a:spcPct val="0"/>
              </a:spcAft>
              <a:buClr>
                <a:srgbClr val="FFF200"/>
              </a:buClr>
              <a:buNone/>
              <a:defRPr/>
            </a:pPr>
            <a:r>
              <a:rPr lang="en-US" sz="3600" dirty="0">
                <a:latin typeface="Calibri" pitchFamily="34" charset="0"/>
                <a:ea typeface="ＭＳ Ｐゴシック" pitchFamily="-65" charset="-128"/>
                <a:cs typeface="Akkurat" pitchFamily="-65" charset="0"/>
              </a:rPr>
              <a:t>Call 0845 130 2605</a:t>
            </a:r>
          </a:p>
          <a:p>
            <a:pPr marL="0" lvl="0" indent="0" defTabSz="457200" eaLnBrk="0" fontAlgn="base" hangingPunct="0">
              <a:spcAft>
                <a:spcPct val="0"/>
              </a:spcAft>
              <a:buClr>
                <a:srgbClr val="FFF200"/>
              </a:buClr>
              <a:buNone/>
              <a:defRPr/>
            </a:pPr>
            <a:r>
              <a:rPr lang="en-US" sz="3600" dirty="0">
                <a:latin typeface="Calibri" pitchFamily="34" charset="0"/>
                <a:ea typeface="ＭＳ Ｐゴシック" pitchFamily="-65" charset="-128"/>
                <a:cs typeface="Akkurat" pitchFamily="-65" charset="0"/>
              </a:rPr>
              <a:t>Email </a:t>
            </a:r>
            <a:r>
              <a:rPr lang="en-US" sz="3600" dirty="0">
                <a:solidFill>
                  <a:srgbClr val="666666"/>
                </a:solidFill>
                <a:latin typeface="Calibri" pitchFamily="34" charset="0"/>
                <a:ea typeface="ＭＳ Ｐゴシック" pitchFamily="-65" charset="-128"/>
                <a:cs typeface="Akkurat" pitchFamily="-65" charset="0"/>
                <a:hlinkClick r:id="rId2"/>
              </a:rPr>
              <a:t>alcoholreferraldevon@addaction.org.uk</a:t>
            </a:r>
            <a:endParaRPr lang="en-US" sz="3600" dirty="0">
              <a:solidFill>
                <a:srgbClr val="666666"/>
              </a:solidFill>
              <a:latin typeface="Calibri" pitchFamily="34" charset="0"/>
              <a:ea typeface="ＭＳ Ｐゴシック" pitchFamily="-65" charset="-128"/>
              <a:cs typeface="Akkurat" pitchFamily="-65" charset="0"/>
            </a:endParaRPr>
          </a:p>
          <a:p>
            <a:pPr marL="0" lvl="0" indent="0" defTabSz="457200" eaLnBrk="0" fontAlgn="base" hangingPunct="0">
              <a:spcAft>
                <a:spcPct val="0"/>
              </a:spcAft>
              <a:buClr>
                <a:srgbClr val="FFF200"/>
              </a:buClr>
              <a:buNone/>
              <a:defRPr/>
            </a:pPr>
            <a:r>
              <a:rPr lang="en-US" sz="3600" dirty="0">
                <a:latin typeface="Calibri" pitchFamily="34" charset="0"/>
                <a:ea typeface="ＭＳ Ｐゴシック" pitchFamily="-65" charset="-128"/>
                <a:cs typeface="Akkurat" pitchFamily="-65" charset="0"/>
              </a:rPr>
              <a:t>Post to   </a:t>
            </a:r>
            <a:r>
              <a:rPr lang="en-US" sz="2800" dirty="0">
                <a:latin typeface="Calibri" pitchFamily="34" charset="0"/>
                <a:ea typeface="ＭＳ Ｐゴシック" pitchFamily="-65" charset="-128"/>
                <a:cs typeface="Akkurat" pitchFamily="-65" charset="0"/>
              </a:rPr>
              <a:t>The referral coordinator</a:t>
            </a:r>
          </a:p>
          <a:p>
            <a:pPr marL="0" lvl="0" indent="0" defTabSz="457200" eaLnBrk="0" fontAlgn="base" hangingPunct="0">
              <a:spcAft>
                <a:spcPct val="0"/>
              </a:spcAft>
              <a:buClr>
                <a:srgbClr val="FFF200"/>
              </a:buClr>
              <a:buNone/>
              <a:defRPr/>
            </a:pPr>
            <a:r>
              <a:rPr lang="en-US" sz="2800" dirty="0">
                <a:latin typeface="Calibri" pitchFamily="34" charset="0"/>
                <a:ea typeface="ＭＳ Ｐゴシック" pitchFamily="-65" charset="-128"/>
                <a:cs typeface="Akkurat" pitchFamily="-65" charset="0"/>
              </a:rPr>
              <a:t>                    3 the Courtyard</a:t>
            </a:r>
          </a:p>
          <a:p>
            <a:pPr marL="0" lvl="0" indent="0" defTabSz="457200" eaLnBrk="0" fontAlgn="base" hangingPunct="0">
              <a:spcAft>
                <a:spcPct val="0"/>
              </a:spcAft>
              <a:buClr>
                <a:srgbClr val="FFF200"/>
              </a:buClr>
              <a:buNone/>
              <a:defRPr/>
            </a:pPr>
            <a:r>
              <a:rPr lang="en-US" sz="2800" dirty="0">
                <a:latin typeface="Calibri" pitchFamily="34" charset="0"/>
                <a:ea typeface="ＭＳ Ｐゴシック" pitchFamily="-65" charset="-128"/>
                <a:cs typeface="Akkurat" pitchFamily="-65" charset="0"/>
              </a:rPr>
              <a:t>                    New North Road</a:t>
            </a:r>
          </a:p>
          <a:p>
            <a:pPr marL="0" lvl="0" indent="0" defTabSz="457200" eaLnBrk="0" fontAlgn="base" hangingPunct="0">
              <a:spcAft>
                <a:spcPct val="0"/>
              </a:spcAft>
              <a:buClr>
                <a:srgbClr val="FFF200"/>
              </a:buClr>
              <a:buNone/>
              <a:defRPr/>
            </a:pPr>
            <a:r>
              <a:rPr lang="en-US" sz="2800" dirty="0">
                <a:latin typeface="Calibri" pitchFamily="34" charset="0"/>
                <a:ea typeface="ＭＳ Ｐゴシック" pitchFamily="-65" charset="-128"/>
                <a:cs typeface="Akkurat" pitchFamily="-65" charset="0"/>
              </a:rPr>
              <a:t>                    Exeter</a:t>
            </a:r>
          </a:p>
          <a:p>
            <a:pPr marL="0" lvl="0" indent="0" defTabSz="457200" eaLnBrk="0" fontAlgn="base" hangingPunct="0">
              <a:spcAft>
                <a:spcPct val="0"/>
              </a:spcAft>
              <a:buClr>
                <a:srgbClr val="FFF200"/>
              </a:buClr>
              <a:buNone/>
              <a:defRPr/>
            </a:pPr>
            <a:r>
              <a:rPr lang="en-US" sz="2800" dirty="0">
                <a:latin typeface="Calibri" pitchFamily="34" charset="0"/>
                <a:ea typeface="ＭＳ Ｐゴシック" pitchFamily="-65" charset="-128"/>
                <a:cs typeface="Akkurat" pitchFamily="-65" charset="0"/>
              </a:rPr>
              <a:t>                    EX4 4EP</a:t>
            </a:r>
            <a:r>
              <a:rPr lang="en-US" sz="2800" dirty="0">
                <a:solidFill>
                  <a:srgbClr val="666666"/>
                </a:solidFill>
                <a:latin typeface="Calibri" pitchFamily="34" charset="0"/>
                <a:ea typeface="ＭＳ Ｐゴシック" pitchFamily="-65" charset="-128"/>
                <a:cs typeface="Akkurat" pitchFamily="-65" charset="0"/>
              </a:rPr>
              <a:t>  </a:t>
            </a:r>
          </a:p>
          <a:p>
            <a:endParaRPr lang="en-GB" dirty="0"/>
          </a:p>
        </p:txBody>
      </p:sp>
    </p:spTree>
    <p:extLst>
      <p:ext uri="{BB962C8B-B14F-4D97-AF65-F5344CB8AC3E}">
        <p14:creationId xmlns:p14="http://schemas.microsoft.com/office/powerpoint/2010/main" val="339417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8183"/>
                </a:solidFill>
                <a:latin typeface="Calibri" pitchFamily="34" charset="0"/>
                <a:cs typeface="Akkurat-Bold" pitchFamily="-65" charset="0"/>
              </a:rPr>
              <a:t>Community Alcohol Services</a:t>
            </a:r>
            <a:endParaRPr lang="en-GB" dirty="0"/>
          </a:p>
        </p:txBody>
      </p:sp>
      <p:sp>
        <p:nvSpPr>
          <p:cNvPr id="3" name="Content Placeholder 2"/>
          <p:cNvSpPr>
            <a:spLocks noGrp="1"/>
          </p:cNvSpPr>
          <p:nvPr>
            <p:ph idx="1"/>
          </p:nvPr>
        </p:nvSpPr>
        <p:spPr/>
        <p:txBody>
          <a:bodyPr>
            <a:normAutofit fontScale="85000" lnSpcReduction="10000"/>
          </a:bodyPr>
          <a:lstStyle/>
          <a:p>
            <a:pPr>
              <a:lnSpc>
                <a:spcPct val="150000"/>
              </a:lnSpc>
              <a:buClr>
                <a:schemeClr val="bg2"/>
              </a:buClr>
            </a:pPr>
            <a:r>
              <a:rPr lang="en-US" dirty="0">
                <a:latin typeface="Calibri" pitchFamily="34" charset="0"/>
              </a:rPr>
              <a:t>The client will be offered an </a:t>
            </a:r>
            <a:r>
              <a:rPr lang="en-US" dirty="0" smtClean="0">
                <a:latin typeface="Calibri" pitchFamily="34" charset="0"/>
              </a:rPr>
              <a:t>appointment </a:t>
            </a:r>
            <a:r>
              <a:rPr lang="en-US" dirty="0">
                <a:latin typeface="Calibri" pitchFamily="34" charset="0"/>
              </a:rPr>
              <a:t>within 3 weeks for an assessment.</a:t>
            </a:r>
          </a:p>
          <a:p>
            <a:pPr>
              <a:lnSpc>
                <a:spcPct val="150000"/>
              </a:lnSpc>
              <a:buClr>
                <a:schemeClr val="bg2"/>
              </a:buClr>
            </a:pPr>
            <a:r>
              <a:rPr lang="en-US" dirty="0">
                <a:latin typeface="Calibri" pitchFamily="34" charset="0"/>
              </a:rPr>
              <a:t>We will signpost and work with other services to support the clients recovery.</a:t>
            </a:r>
          </a:p>
          <a:p>
            <a:pPr>
              <a:lnSpc>
                <a:spcPct val="150000"/>
              </a:lnSpc>
              <a:buClr>
                <a:schemeClr val="bg2"/>
              </a:buClr>
            </a:pPr>
            <a:r>
              <a:rPr lang="en-US" dirty="0">
                <a:latin typeface="Calibri" pitchFamily="34" charset="0"/>
              </a:rPr>
              <a:t>Access to Specialist support, Detox and Rehabilitation.</a:t>
            </a:r>
          </a:p>
          <a:p>
            <a:pPr>
              <a:lnSpc>
                <a:spcPct val="150000"/>
              </a:lnSpc>
              <a:buClr>
                <a:schemeClr val="bg2"/>
              </a:buClr>
            </a:pPr>
            <a:r>
              <a:rPr lang="en-US" dirty="0">
                <a:latin typeface="Calibri" pitchFamily="34" charset="0"/>
              </a:rPr>
              <a:t>Access to Recovery support programmes</a:t>
            </a:r>
          </a:p>
          <a:p>
            <a:endParaRPr lang="en-GB" dirty="0"/>
          </a:p>
        </p:txBody>
      </p:sp>
    </p:spTree>
    <p:extLst>
      <p:ext uri="{BB962C8B-B14F-4D97-AF65-F5344CB8AC3E}">
        <p14:creationId xmlns:p14="http://schemas.microsoft.com/office/powerpoint/2010/main" val="1432563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Breaking Free Online</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15214" y="1916832"/>
            <a:ext cx="3170439"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7544" y="1484784"/>
            <a:ext cx="4572000" cy="3546292"/>
          </a:xfrm>
          <a:prstGeom prst="rect">
            <a:avLst/>
          </a:prstGeom>
        </p:spPr>
        <p:txBody>
          <a:bodyPr>
            <a:spAutoFit/>
          </a:bodyPr>
          <a:lstStyle/>
          <a:p>
            <a:pPr algn="just">
              <a:lnSpc>
                <a:spcPct val="119000"/>
              </a:lnSpc>
              <a:spcAft>
                <a:spcPts val="600"/>
              </a:spcAft>
            </a:pPr>
            <a:r>
              <a:rPr lang="en-GB" i="1" kern="1400" dirty="0">
                <a:solidFill>
                  <a:srgbClr val="000000"/>
                </a:solidFill>
              </a:rPr>
              <a:t>Breaking Free Online is an award-winning computerised treatment programme for alcohol and drug difficulties. It is now available for GPs within the Devon area to provide to their patients for free. </a:t>
            </a:r>
            <a:endParaRPr lang="en-GB" sz="1400" kern="1400" dirty="0">
              <a:solidFill>
                <a:srgbClr val="000000"/>
              </a:solidFill>
            </a:endParaRPr>
          </a:p>
          <a:p>
            <a:pPr algn="just">
              <a:lnSpc>
                <a:spcPct val="119000"/>
              </a:lnSpc>
              <a:spcAft>
                <a:spcPts val="600"/>
              </a:spcAft>
            </a:pPr>
            <a:r>
              <a:rPr lang="en-GB" i="1" kern="1400" dirty="0">
                <a:solidFill>
                  <a:srgbClr val="000000"/>
                </a:solidFill>
              </a:rPr>
              <a:t>If you would like to provide this resource to your patients, please contact </a:t>
            </a:r>
            <a:r>
              <a:rPr lang="en-GB" i="1" kern="1400" dirty="0" smtClean="0">
                <a:solidFill>
                  <a:srgbClr val="000000"/>
                </a:solidFill>
              </a:rPr>
              <a:t>Jane Wright </a:t>
            </a:r>
            <a:r>
              <a:rPr lang="en-GB" i="1" kern="1400" dirty="0">
                <a:solidFill>
                  <a:srgbClr val="000000"/>
                </a:solidFill>
              </a:rPr>
              <a:t>at </a:t>
            </a:r>
            <a:r>
              <a:rPr lang="en-GB" dirty="0" smtClean="0">
                <a:hlinkClick r:id="rId3"/>
              </a:rPr>
              <a:t>jwright@breakingfreeonline.com</a:t>
            </a:r>
            <a:endParaRPr lang="en-GB" dirty="0" smtClean="0"/>
          </a:p>
          <a:p>
            <a:pPr algn="just">
              <a:lnSpc>
                <a:spcPct val="119000"/>
              </a:lnSpc>
              <a:spcAft>
                <a:spcPts val="600"/>
              </a:spcAft>
            </a:pPr>
            <a:r>
              <a:rPr lang="en-GB" dirty="0" smtClean="0"/>
              <a:t> </a:t>
            </a:r>
            <a:r>
              <a:rPr lang="en-GB" i="1" kern="1400" dirty="0" smtClean="0">
                <a:solidFill>
                  <a:srgbClr val="000000"/>
                </a:solidFill>
              </a:rPr>
              <a:t>or </a:t>
            </a:r>
            <a:r>
              <a:rPr lang="en-GB" i="1" kern="1400" dirty="0">
                <a:solidFill>
                  <a:srgbClr val="000000"/>
                </a:solidFill>
              </a:rPr>
              <a:t>by telephone on 0161 834 4647. </a:t>
            </a:r>
            <a:endParaRPr lang="en-GB" sz="1400" kern="1400" dirty="0">
              <a:solidFill>
                <a:srgbClr val="000000"/>
              </a:solidFill>
            </a:endParaRPr>
          </a:p>
          <a:p>
            <a:pPr>
              <a:lnSpc>
                <a:spcPct val="119000"/>
              </a:lnSpc>
              <a:spcAft>
                <a:spcPts val="600"/>
              </a:spcAft>
            </a:pPr>
            <a:r>
              <a:rPr lang="en-GB" sz="1400" kern="1400" dirty="0">
                <a:solidFill>
                  <a:srgbClr val="000000"/>
                </a:solidFill>
              </a:rPr>
              <a:t> </a:t>
            </a:r>
          </a:p>
        </p:txBody>
      </p:sp>
    </p:spTree>
    <p:extLst>
      <p:ext uri="{BB962C8B-B14F-4D97-AF65-F5344CB8AC3E}">
        <p14:creationId xmlns:p14="http://schemas.microsoft.com/office/powerpoint/2010/main" val="340224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455077659"/>
              </p:ext>
            </p:extLst>
          </p:nvPr>
        </p:nvGraphicFramePr>
        <p:xfrm>
          <a:off x="251520" y="260648"/>
          <a:ext cx="8792304" cy="6336704"/>
        </p:xfrm>
        <a:graphic>
          <a:graphicData uri="http://schemas.openxmlformats.org/presentationml/2006/ole">
            <mc:AlternateContent xmlns:mc="http://schemas.openxmlformats.org/markup-compatibility/2006">
              <mc:Choice xmlns:v="urn:schemas-microsoft-com:vml" Requires="v">
                <p:oleObj spid="_x0000_s1049" name="Document" r:id="rId4" imgW="9759308" imgH="6064473" progId="Word.Document.12">
                  <p:embed/>
                </p:oleObj>
              </mc:Choice>
              <mc:Fallback>
                <p:oleObj name="Document" r:id="rId4" imgW="9759308" imgH="6064473" progId="Word.Document.12">
                  <p:embed/>
                  <p:pic>
                    <p:nvPicPr>
                      <p:cNvPr id="0" name=""/>
                      <p:cNvPicPr/>
                      <p:nvPr/>
                    </p:nvPicPr>
                    <p:blipFill>
                      <a:blip r:embed="rId5"/>
                      <a:stretch>
                        <a:fillRect/>
                      </a:stretch>
                    </p:blipFill>
                    <p:spPr>
                      <a:xfrm>
                        <a:off x="251520" y="260648"/>
                        <a:ext cx="8792304" cy="6336704"/>
                      </a:xfrm>
                      <a:prstGeom prst="rect">
                        <a:avLst/>
                      </a:prstGeom>
                    </p:spPr>
                  </p:pic>
                </p:oleObj>
              </mc:Fallback>
            </mc:AlternateContent>
          </a:graphicData>
        </a:graphic>
      </p:graphicFrame>
    </p:spTree>
    <p:extLst>
      <p:ext uri="{BB962C8B-B14F-4D97-AF65-F5344CB8AC3E}">
        <p14:creationId xmlns:p14="http://schemas.microsoft.com/office/powerpoint/2010/main" val="389092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74638"/>
            <a:ext cx="6923112" cy="1143000"/>
          </a:xfrm>
        </p:spPr>
        <p:txBody>
          <a:bodyPr>
            <a:normAutofit fontScale="90000"/>
          </a:bodyPr>
          <a:lstStyle/>
          <a:p>
            <a:r>
              <a:rPr lang="en-GB" dirty="0" smtClean="0"/>
              <a:t>Specialist Stop Smoking Service</a:t>
            </a:r>
            <a:endParaRPr lang="en-GB" dirty="0"/>
          </a:p>
        </p:txBody>
      </p:sp>
      <p:sp>
        <p:nvSpPr>
          <p:cNvPr id="3" name="Content Placeholder 2"/>
          <p:cNvSpPr>
            <a:spLocks noGrp="1"/>
          </p:cNvSpPr>
          <p:nvPr>
            <p:ph idx="1"/>
          </p:nvPr>
        </p:nvSpPr>
        <p:spPr/>
        <p:txBody>
          <a:bodyPr>
            <a:normAutofit/>
          </a:bodyPr>
          <a:lstStyle/>
          <a:p>
            <a:r>
              <a:rPr lang="en-GB" sz="2800" dirty="0" smtClean="0"/>
              <a:t>Specialist advisors offering clinics in community venues across Devon</a:t>
            </a:r>
          </a:p>
          <a:p>
            <a:r>
              <a:rPr lang="en-GB" sz="2800" dirty="0" smtClean="0"/>
              <a:t>Many clinics available after 5pm</a:t>
            </a:r>
          </a:p>
          <a:p>
            <a:r>
              <a:rPr lang="en-GB" sz="2800" dirty="0" smtClean="0"/>
              <a:t>The service also provides training to Primary Care Staff wanting to offer their own in house stop smoking service</a:t>
            </a:r>
          </a:p>
          <a:p>
            <a:r>
              <a:rPr lang="en-GB" sz="2800" dirty="0" smtClean="0"/>
              <a:t>Clients can self refer or you can refer them</a:t>
            </a:r>
          </a:p>
          <a:p>
            <a:r>
              <a:rPr lang="en-GB" sz="2800" dirty="0" smtClean="0"/>
              <a:t>Contact 01884 836024 for more details</a:t>
            </a:r>
            <a:endParaRPr lang="en-GB" sz="2800" dirty="0"/>
          </a:p>
        </p:txBody>
      </p:sp>
      <p:pic>
        <p:nvPicPr>
          <p:cNvPr id="3074" name="Picture 1" descr="Description: health_promo F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1475"/>
            <a:ext cx="1167654" cy="4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183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Healthy Weight </a:t>
            </a:r>
            <a:r>
              <a:rPr lang="en-GB" sz="2000" dirty="0" smtClean="0"/>
              <a:t>(available February 2014)</a:t>
            </a:r>
            <a:endParaRPr lang="en-GB" sz="2000" dirty="0"/>
          </a:p>
        </p:txBody>
      </p:sp>
      <p:sp>
        <p:nvSpPr>
          <p:cNvPr id="3" name="Content Placeholder 2"/>
          <p:cNvSpPr>
            <a:spLocks noGrp="1"/>
          </p:cNvSpPr>
          <p:nvPr>
            <p:ph idx="1"/>
          </p:nvPr>
        </p:nvSpPr>
        <p:spPr/>
        <p:txBody>
          <a:bodyPr>
            <a:normAutofit/>
          </a:bodyPr>
          <a:lstStyle/>
          <a:p>
            <a:pPr marL="0" indent="0" algn="just">
              <a:buNone/>
            </a:pPr>
            <a:r>
              <a:rPr lang="en-GB" dirty="0" smtClean="0"/>
              <a:t>Tier 1 - </a:t>
            </a:r>
            <a:r>
              <a:rPr lang="en-GB" sz="1600" dirty="0" smtClean="0"/>
              <a:t>support (non-funded)</a:t>
            </a:r>
          </a:p>
          <a:p>
            <a:pPr lvl="0" algn="just"/>
            <a:r>
              <a:rPr lang="en-GB" sz="1400" dirty="0" smtClean="0">
                <a:latin typeface="Arial"/>
                <a:ea typeface="Times New Roman"/>
                <a:cs typeface="Arial"/>
              </a:rPr>
              <a:t>BMI </a:t>
            </a:r>
            <a:r>
              <a:rPr lang="en-GB" sz="1400" dirty="0">
                <a:latin typeface="Arial"/>
                <a:ea typeface="Times New Roman"/>
                <a:cs typeface="Arial"/>
              </a:rPr>
              <a:t>&gt;25 – 29.9 (kg/m2) or South Asian </a:t>
            </a:r>
            <a:r>
              <a:rPr lang="en-GB" sz="1400" dirty="0" smtClean="0">
                <a:latin typeface="Arial"/>
                <a:ea typeface="Times New Roman"/>
                <a:cs typeface="Arial"/>
              </a:rPr>
              <a:t>population and </a:t>
            </a:r>
            <a:r>
              <a:rPr lang="en-GB" sz="1400" dirty="0">
                <a:latin typeface="Arial"/>
                <a:ea typeface="Times New Roman"/>
                <a:cs typeface="Arial"/>
              </a:rPr>
              <a:t>&gt; 22.5- 27.4 (kg/m2) with co-morbidities </a:t>
            </a:r>
            <a:r>
              <a:rPr lang="en-GB" sz="1400" dirty="0" smtClean="0">
                <a:latin typeface="Arial"/>
                <a:ea typeface="Times New Roman"/>
                <a:cs typeface="Arial"/>
              </a:rPr>
              <a:t>*</a:t>
            </a:r>
            <a:endParaRPr lang="en-GB" sz="1400" dirty="0">
              <a:latin typeface="Arial"/>
              <a:ea typeface="Times New Roman"/>
              <a:cs typeface="Times New Roman"/>
            </a:endParaRPr>
          </a:p>
          <a:p>
            <a:pPr lvl="0" algn="just"/>
            <a:r>
              <a:rPr lang="en-GB" sz="1400" dirty="0" smtClean="0">
                <a:latin typeface="Arial"/>
                <a:ea typeface="Times New Roman"/>
                <a:cs typeface="Arial"/>
              </a:rPr>
              <a:t>BMI &gt;</a:t>
            </a:r>
            <a:r>
              <a:rPr lang="en-GB" sz="1400" dirty="0">
                <a:latin typeface="Arial"/>
                <a:ea typeface="Times New Roman"/>
                <a:cs typeface="Arial"/>
              </a:rPr>
              <a:t>30 – 34.9 (kg/m2) or South Asian </a:t>
            </a:r>
            <a:r>
              <a:rPr lang="en-GB" sz="1400" dirty="0" smtClean="0">
                <a:latin typeface="Arial"/>
                <a:ea typeface="Times New Roman"/>
                <a:cs typeface="Arial"/>
              </a:rPr>
              <a:t>population and </a:t>
            </a:r>
            <a:r>
              <a:rPr lang="en-GB" sz="1400" dirty="0">
                <a:latin typeface="Arial"/>
                <a:ea typeface="Times New Roman"/>
                <a:cs typeface="Arial"/>
              </a:rPr>
              <a:t>&gt;27.5- 32.4 (kg/m2) without co-morbidities</a:t>
            </a:r>
            <a:endParaRPr lang="en-GB" sz="1400" dirty="0">
              <a:latin typeface="Arial"/>
              <a:ea typeface="Times New Roman"/>
              <a:cs typeface="Times New Roman"/>
            </a:endParaRPr>
          </a:p>
          <a:p>
            <a:pPr lvl="0" algn="just"/>
            <a:r>
              <a:rPr lang="en-GB" sz="1400" dirty="0">
                <a:latin typeface="Arial"/>
                <a:ea typeface="Times New Roman"/>
                <a:cs typeface="Arial"/>
              </a:rPr>
              <a:t>Considered ready to change by Health Professional</a:t>
            </a:r>
            <a:endParaRPr lang="en-GB" sz="1400" dirty="0">
              <a:latin typeface="Arial"/>
              <a:ea typeface="Times New Roman"/>
              <a:cs typeface="Times New Roman"/>
            </a:endParaRPr>
          </a:p>
          <a:p>
            <a:pPr marL="0" indent="0" algn="just">
              <a:buNone/>
            </a:pPr>
            <a:r>
              <a:rPr lang="en-GB" dirty="0" smtClean="0"/>
              <a:t>Tier 2 - </a:t>
            </a:r>
            <a:r>
              <a:rPr lang="en-GB" sz="1600" dirty="0" smtClean="0"/>
              <a:t>funded weight management on referral voucher</a:t>
            </a:r>
            <a:endParaRPr lang="en-GB" dirty="0" smtClean="0"/>
          </a:p>
          <a:p>
            <a:pPr lvl="0" algn="just"/>
            <a:r>
              <a:rPr lang="en-GB" sz="1400" dirty="0" smtClean="0"/>
              <a:t>BMI </a:t>
            </a:r>
            <a:r>
              <a:rPr lang="en-GB" sz="1400" dirty="0"/>
              <a:t>&gt;30 (kg/m2) or South Asian </a:t>
            </a:r>
            <a:r>
              <a:rPr lang="en-GB" sz="1400" dirty="0" smtClean="0"/>
              <a:t>population and </a:t>
            </a:r>
            <a:r>
              <a:rPr lang="en-GB" sz="1400" dirty="0"/>
              <a:t>&gt;27.5 (kg/m2) with </a:t>
            </a:r>
            <a:r>
              <a:rPr lang="en-GB" sz="1400" dirty="0" smtClean="0"/>
              <a:t>co-morbidities</a:t>
            </a:r>
            <a:r>
              <a:rPr lang="en-GB" sz="1400" dirty="0">
                <a:latin typeface="Arial"/>
                <a:ea typeface="Times New Roman"/>
                <a:cs typeface="Arial"/>
              </a:rPr>
              <a:t>*</a:t>
            </a:r>
            <a:r>
              <a:rPr lang="en-GB" sz="1400" dirty="0" smtClean="0"/>
              <a:t>  </a:t>
            </a:r>
            <a:endParaRPr lang="en-GB" sz="1400" dirty="0"/>
          </a:p>
          <a:p>
            <a:pPr lvl="0" algn="just"/>
            <a:r>
              <a:rPr lang="en-GB" sz="1400" dirty="0" smtClean="0"/>
              <a:t>BMI </a:t>
            </a:r>
            <a:r>
              <a:rPr lang="en-GB" sz="1400" dirty="0"/>
              <a:t>&gt;35 (kg/m2) or South Asian </a:t>
            </a:r>
            <a:r>
              <a:rPr lang="en-GB" sz="1400" dirty="0" smtClean="0"/>
              <a:t>population and </a:t>
            </a:r>
            <a:r>
              <a:rPr lang="en-GB" sz="1400" dirty="0"/>
              <a:t>&gt;32.5 (kg/m2) without co-morbidities</a:t>
            </a:r>
          </a:p>
          <a:p>
            <a:pPr lvl="0" algn="just"/>
            <a:r>
              <a:rPr lang="en-GB" sz="1400" dirty="0"/>
              <a:t>Considered ready to change by Health Professional</a:t>
            </a:r>
          </a:p>
          <a:p>
            <a:pPr marL="0" indent="0" algn="just">
              <a:buNone/>
            </a:pPr>
            <a:r>
              <a:rPr lang="en-GB" sz="1700" dirty="0"/>
              <a:t> </a:t>
            </a:r>
          </a:p>
          <a:p>
            <a:pPr marL="0" indent="0" algn="just">
              <a:buNone/>
            </a:pPr>
            <a:r>
              <a:rPr lang="en-GB" sz="1800" dirty="0" smtClean="0">
                <a:latin typeface="Arial"/>
                <a:ea typeface="Times New Roman"/>
                <a:cs typeface="Arial"/>
              </a:rPr>
              <a:t>* </a:t>
            </a:r>
            <a:r>
              <a:rPr lang="en-GB" sz="1400" dirty="0" smtClean="0"/>
              <a:t>type </a:t>
            </a:r>
            <a:r>
              <a:rPr lang="en-GB" sz="1400" dirty="0"/>
              <a:t>2 diabetes or previous gestational diabetes, uncontrolled hypertension, </a:t>
            </a:r>
            <a:r>
              <a:rPr lang="en-GB" sz="1400" dirty="0" smtClean="0"/>
              <a:t>hyperlipidaemia </a:t>
            </a:r>
            <a:r>
              <a:rPr lang="en-GB" sz="1400" dirty="0"/>
              <a:t>uncorrected by maximum doses of statins, sleep apnoea, severe </a:t>
            </a:r>
            <a:r>
              <a:rPr lang="en-GB" sz="1400" dirty="0" smtClean="0"/>
              <a:t>osteoarthritis</a:t>
            </a:r>
            <a:endParaRPr lang="en-GB" sz="1400" dirty="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4289807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Public Health Devon - Copy">
  <a:themeElements>
    <a:clrScheme name="Public Health Devon">
      <a:dk1>
        <a:sysClr val="windowText" lastClr="000000"/>
      </a:dk1>
      <a:lt1>
        <a:sysClr val="window" lastClr="FFFFFF"/>
      </a:lt1>
      <a:dk2>
        <a:srgbClr val="008183"/>
      </a:dk2>
      <a:lt2>
        <a:srgbClr val="67C18C"/>
      </a:lt2>
      <a:accent1>
        <a:srgbClr val="007BCB"/>
      </a:accent1>
      <a:accent2>
        <a:srgbClr val="B2BB1E"/>
      </a:accent2>
      <a:accent3>
        <a:srgbClr val="F8981D"/>
      </a:accent3>
      <a:accent4>
        <a:srgbClr val="ED174F"/>
      </a:accent4>
      <a:accent5>
        <a:srgbClr val="7D2A90"/>
      </a:accent5>
      <a:accent6>
        <a:srgbClr val="DEE9E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Public Health Devon - Copy</Template>
  <TotalTime>227</TotalTime>
  <Words>648</Words>
  <Application>Microsoft Office PowerPoint</Application>
  <PresentationFormat>On-screen Show (4:3)</PresentationFormat>
  <Paragraphs>108</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Public Health Devon - Copy</vt:lpstr>
      <vt:lpstr>Document</vt:lpstr>
      <vt:lpstr>Lifestyle Referral Pathways and Support</vt:lpstr>
      <vt:lpstr>Community Alcohol Services</vt:lpstr>
      <vt:lpstr>PowerPoint Presentation</vt:lpstr>
      <vt:lpstr>Referrals</vt:lpstr>
      <vt:lpstr>Community Alcohol Services</vt:lpstr>
      <vt:lpstr>Breaking Free Online</vt:lpstr>
      <vt:lpstr>PowerPoint Presentation</vt:lpstr>
      <vt:lpstr>Specialist Stop Smoking Service</vt:lpstr>
      <vt:lpstr>Healthy Weight (available February 2014)</vt:lpstr>
      <vt:lpstr>Healthy Weight Services</vt:lpstr>
      <vt:lpstr>Physical Activity</vt:lpstr>
      <vt:lpstr>Get Active Devon </vt:lpstr>
      <vt:lpstr>PowerPoint Presentation</vt:lpstr>
      <vt:lpstr>Dementia</vt:lpstr>
      <vt:lpstr>  Health Check Resources    www.devonhealthandwellbeing.org.uk/library/prof/health-checks/ </vt:lpstr>
      <vt:lpstr>Referral summary</vt:lpstr>
      <vt:lpstr>Further information</vt:lpstr>
    </vt:vector>
  </TitlesOfParts>
  <Company>Devon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Chant</dc:creator>
  <cp:lastModifiedBy>Lara Snowdon</cp:lastModifiedBy>
  <cp:revision>21</cp:revision>
  <cp:lastPrinted>2013-09-17T09:49:07Z</cp:lastPrinted>
  <dcterms:created xsi:type="dcterms:W3CDTF">2013-05-13T09:25:42Z</dcterms:created>
  <dcterms:modified xsi:type="dcterms:W3CDTF">2014-01-28T11:41:28Z</dcterms:modified>
</cp:coreProperties>
</file>