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60" r:id="rId3"/>
    <p:sldId id="273" r:id="rId4"/>
    <p:sldId id="256" r:id="rId5"/>
    <p:sldId id="263" r:id="rId6"/>
    <p:sldId id="274" r:id="rId7"/>
    <p:sldId id="276" r:id="rId8"/>
    <p:sldId id="286" r:id="rId9"/>
    <p:sldId id="275" r:id="rId10"/>
    <p:sldId id="270" r:id="rId11"/>
    <p:sldId id="277" r:id="rId12"/>
    <p:sldId id="279" r:id="rId13"/>
    <p:sldId id="280" r:id="rId14"/>
    <p:sldId id="283" r:id="rId15"/>
    <p:sldId id="291" r:id="rId16"/>
    <p:sldId id="290" r:id="rId17"/>
    <p:sldId id="292" r:id="rId18"/>
    <p:sldId id="288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27" autoAdjust="0"/>
  </p:normalViewPr>
  <p:slideViewPr>
    <p:cSldViewPr>
      <p:cViewPr>
        <p:scale>
          <a:sx n="76" d="100"/>
          <a:sy n="76" d="100"/>
        </p:scale>
        <p:origin x="-426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3820-2B08-46C1-9401-AA3D3982923A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DDE32-1A15-4D8B-936A-516E6F5D22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117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60F95-F798-47A2-9704-60E318804FC6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233DC-1BCD-445D-AC73-B0060CD6B5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31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Exploring views and experiences of adults across England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33DC-1BCD-445D-AC73-B0060CD6B5E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60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healthy lifestyle hub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offering a single point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information and support to help them chose from a range of commissioned weight management service options in their locality.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 lifestyle hub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provide patients with: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single point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for the patient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referrer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centred approach to help patients access the most appropriate option(s) to suit their needs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Links to other public health services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smoking cessation, alcohol support).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and support to bring about positive behavioural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up in early stages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range of weight management service options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-differing in location, timing and format providing the patient with a flexibility and choice.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33DC-1BCD-445D-AC73-B0060CD6B5E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78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050" name="Picture 2" descr="K:\CEXProject\CExeGov\Public Health\INFO\Public Health Templates and Tools\Logos\Public Health Devon Logo (Letterhead Version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56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0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99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91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41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48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5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94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32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1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18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20C4-2CE5-4197-B16C-1380C135AAE5}" type="datetimeFigureOut">
              <a:rPr lang="en-GB" smtClean="0"/>
              <a:t>11/11/2013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0979-863F-4BE6-A7E1-E942CC7EFE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55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E00979-863F-4BE6-A7E1-E942CC7EF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E00979-863F-4BE6-A7E1-E942CC7EFE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K:\CEXProject\CExeGov\Public Health\INFO\Public Health Templates and Tools\Logos\Public Health Devon 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37" y="6271767"/>
            <a:ext cx="3399421" cy="5036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2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2016224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/>
              <a:t>Service Description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4000" dirty="0" smtClean="0"/>
              <a:t>Devon Tier 2 Weight Management Service</a:t>
            </a: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4509120"/>
            <a:ext cx="7344816" cy="769640"/>
          </a:xfrm>
        </p:spPr>
        <p:txBody>
          <a:bodyPr>
            <a:noAutofit/>
          </a:bodyPr>
          <a:lstStyle/>
          <a:p>
            <a:r>
              <a:rPr lang="en-GB" sz="2800" dirty="0" smtClean="0"/>
              <a:t>Lucy O’Loughlin</a:t>
            </a:r>
          </a:p>
          <a:p>
            <a:r>
              <a:rPr lang="en-GB" sz="1800" dirty="0" smtClean="0"/>
              <a:t>Public Health Specialist/ Commissioning Lead for Healthy Weight</a:t>
            </a:r>
          </a:p>
        </p:txBody>
      </p:sp>
    </p:spTree>
    <p:extLst>
      <p:ext uri="{BB962C8B-B14F-4D97-AF65-F5344CB8AC3E}">
        <p14:creationId xmlns:p14="http://schemas.microsoft.com/office/powerpoint/2010/main" val="9571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4000" b="1" dirty="0"/>
              <a:t>A New Service Model for </a:t>
            </a:r>
            <a:r>
              <a:rPr lang="en-US" sz="4000" b="1" dirty="0" smtClean="0"/>
              <a:t>Devon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 smtClean="0"/>
              <a:t>Weight Management on Referral</a:t>
            </a:r>
            <a:endParaRPr lang="en-GB" sz="4000" dirty="0"/>
          </a:p>
        </p:txBody>
      </p:sp>
      <p:sp>
        <p:nvSpPr>
          <p:cNvPr id="4" name="Sun 3" title="healthy lifestyle hub"/>
          <p:cNvSpPr/>
          <p:nvPr/>
        </p:nvSpPr>
        <p:spPr>
          <a:xfrm>
            <a:off x="1763688" y="1844824"/>
            <a:ext cx="5328592" cy="39604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Healthy Lifestyle Hub</a:t>
            </a:r>
            <a:endParaRPr lang="en-GB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516216" y="2060848"/>
            <a:ext cx="1872208" cy="648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Service A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39552" y="2060848"/>
            <a:ext cx="1872208" cy="64807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Service D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516216" y="5115755"/>
            <a:ext cx="1872208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Service B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95536" y="5074318"/>
            <a:ext cx="1872208" cy="64807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Service C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872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Weight Management Services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3 month, individually tailored package of support</a:t>
            </a:r>
          </a:p>
          <a:p>
            <a:r>
              <a:rPr lang="en-US" sz="2400" dirty="0" smtClean="0"/>
              <a:t>Free </a:t>
            </a:r>
            <a:r>
              <a:rPr lang="en-US" sz="2400" dirty="0"/>
              <a:t>introductory session to ensure that client is satisfied with </a:t>
            </a:r>
            <a:r>
              <a:rPr lang="en-US" sz="2400" dirty="0" smtClean="0"/>
              <a:t>their choice</a:t>
            </a:r>
          </a:p>
          <a:p>
            <a:r>
              <a:rPr lang="en-GB" sz="2400" dirty="0" smtClean="0">
                <a:solidFill>
                  <a:schemeClr val="accent4"/>
                </a:solidFill>
              </a:rPr>
              <a:t>Meet </a:t>
            </a:r>
            <a:r>
              <a:rPr lang="en-GB" sz="2400" dirty="0">
                <a:solidFill>
                  <a:schemeClr val="accent4"/>
                </a:solidFill>
              </a:rPr>
              <a:t>NICE </a:t>
            </a:r>
            <a:r>
              <a:rPr lang="en-GB" sz="2400" dirty="0" smtClean="0">
                <a:solidFill>
                  <a:schemeClr val="accent4"/>
                </a:solidFill>
              </a:rPr>
              <a:t>(2006) guidance</a:t>
            </a:r>
            <a:endParaRPr lang="en-GB" sz="2400" dirty="0">
              <a:solidFill>
                <a:schemeClr val="accent4"/>
              </a:solidFill>
            </a:endParaRPr>
          </a:p>
          <a:p>
            <a:pPr lvl="0"/>
            <a:r>
              <a:rPr lang="en-GB" sz="2400" dirty="0" smtClean="0"/>
              <a:t>Offer </a:t>
            </a:r>
            <a:r>
              <a:rPr lang="en-GB" sz="2400" dirty="0"/>
              <a:t>practical, safe advice about </a:t>
            </a:r>
            <a:r>
              <a:rPr lang="en-GB" sz="2400" dirty="0" smtClean="0"/>
              <a:t>physical activity and </a:t>
            </a:r>
            <a:r>
              <a:rPr lang="en-GB" sz="2400" dirty="0"/>
              <a:t>healthy eating</a:t>
            </a:r>
          </a:p>
          <a:p>
            <a:pPr lvl="0"/>
            <a:r>
              <a:rPr lang="en-GB" sz="2400" dirty="0" smtClean="0"/>
              <a:t>Use </a:t>
            </a:r>
            <a:r>
              <a:rPr lang="en-GB" sz="2400" dirty="0"/>
              <a:t>evidence-based behavioural change </a:t>
            </a:r>
            <a:r>
              <a:rPr lang="en-GB" sz="2400" dirty="0" smtClean="0"/>
              <a:t>techniques</a:t>
            </a:r>
            <a:endParaRPr lang="en-GB" sz="2400" dirty="0"/>
          </a:p>
          <a:p>
            <a:pPr lvl="0"/>
            <a:r>
              <a:rPr lang="en-GB" sz="2400" dirty="0"/>
              <a:t>Provide </a:t>
            </a:r>
            <a:r>
              <a:rPr lang="en-GB" sz="2400" dirty="0" smtClean="0"/>
              <a:t>on-going </a:t>
            </a:r>
            <a:r>
              <a:rPr lang="en-GB" sz="2400" dirty="0"/>
              <a:t>motivational support and follow up </a:t>
            </a:r>
            <a:endParaRPr lang="en-GB" sz="2400" dirty="0" smtClean="0"/>
          </a:p>
          <a:p>
            <a:r>
              <a:rPr lang="en-GB" sz="2400" dirty="0" smtClean="0"/>
              <a:t>Aim for target weight loss of 5-10% body weight</a:t>
            </a:r>
          </a:p>
          <a:p>
            <a:r>
              <a:rPr lang="en-GB" sz="2400" dirty="0" smtClean="0"/>
              <a:t>Aim for realistic pace </a:t>
            </a:r>
            <a:r>
              <a:rPr lang="en-GB" sz="2400" dirty="0"/>
              <a:t>0.5-1.0 kg per week</a:t>
            </a:r>
            <a:r>
              <a:rPr lang="en-GB" sz="2400" dirty="0" smtClean="0"/>
              <a:t>.</a:t>
            </a:r>
          </a:p>
          <a:p>
            <a:r>
              <a:rPr lang="en-GB" sz="2400" dirty="0" smtClean="0">
                <a:solidFill>
                  <a:schemeClr val="accent4"/>
                </a:solidFill>
              </a:rPr>
              <a:t>Minimum 9 sessions in 12 weeks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18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b="1" dirty="0"/>
              <a:t>Weight Management </a:t>
            </a:r>
            <a:r>
              <a:rPr lang="en-GB" sz="3600" b="1" dirty="0" smtClean="0"/>
              <a:t>Service Lots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15238"/>
              </p:ext>
            </p:extLst>
          </p:nvPr>
        </p:nvGraphicFramePr>
        <p:xfrm>
          <a:off x="467544" y="1124744"/>
          <a:ext cx="8136904" cy="509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208"/>
                <a:gridCol w="6247384"/>
                <a:gridCol w="1404312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Lot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Description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Clients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8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Weight Management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Weight management support (</a:t>
                      </a:r>
                      <a:r>
                        <a:rPr lang="en-GB" sz="1800" dirty="0" err="1">
                          <a:effectLst/>
                        </a:rPr>
                        <a:t>incl</a:t>
                      </a:r>
                      <a:r>
                        <a:rPr lang="en-GB" sz="1800" dirty="0">
                          <a:effectLst/>
                        </a:rPr>
                        <a:t> nutrition, behaviour change and physical activity advise/support)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ALL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Weight Management- Clinical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Weight management support (</a:t>
                      </a:r>
                      <a:r>
                        <a:rPr lang="en-GB" sz="1800" dirty="0" err="1">
                          <a:effectLst/>
                        </a:rPr>
                        <a:t>incl</a:t>
                      </a:r>
                      <a:r>
                        <a:rPr lang="en-GB" sz="1800" dirty="0">
                          <a:effectLst/>
                        </a:rPr>
                        <a:t> nutrition, behaviour change and physical activity advise/support)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Overview by senior clinician (Band 6+). A range of clinical expertise available. Clinical risk-factor management advice. Link to client GP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ALL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6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Weight Management and Practical Physical Activity Support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Weight management support (</a:t>
                      </a:r>
                      <a:r>
                        <a:rPr lang="en-GB" sz="1800" dirty="0" err="1">
                          <a:effectLst/>
                        </a:rPr>
                        <a:t>incl</a:t>
                      </a:r>
                      <a:r>
                        <a:rPr lang="en-GB" sz="1800" dirty="0">
                          <a:effectLst/>
                        </a:rPr>
                        <a:t> nutrition, behaviour change and practical physical activity support options available a minimum of 3 x per week) </a:t>
                      </a:r>
                      <a:r>
                        <a:rPr lang="en-GB" sz="1800" dirty="0" smtClean="0">
                          <a:effectLst/>
                        </a:rPr>
                        <a:t>Physical activity </a:t>
                      </a:r>
                      <a:r>
                        <a:rPr lang="en-GB" sz="1800" dirty="0">
                          <a:effectLst/>
                        </a:rPr>
                        <a:t>flexible enough to fit in with client’s needs and availability.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Low-mod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risk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4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Physical Activity Services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60840" cy="295232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3 month, individually tailored package of support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Free intro </a:t>
            </a:r>
            <a:r>
              <a:rPr lang="en-US" sz="2000" dirty="0"/>
              <a:t>session to ensure that client is satisfied with their </a:t>
            </a:r>
            <a:r>
              <a:rPr lang="en-US" sz="2000" dirty="0" smtClean="0"/>
              <a:t>choice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4"/>
                </a:solidFill>
              </a:rPr>
              <a:t>Adhere to BHF Physical Activity and Health (2010) Exercise Referral Toolkit guidance.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Aim to exceed CMO guideline of 150 </a:t>
            </a:r>
            <a:r>
              <a:rPr lang="en-GB" sz="2000" dirty="0" err="1" smtClean="0"/>
              <a:t>mins</a:t>
            </a:r>
            <a:r>
              <a:rPr lang="en-GB" sz="2000" dirty="0" smtClean="0"/>
              <a:t> of PA per week</a:t>
            </a:r>
          </a:p>
          <a:p>
            <a:pPr lvl="0">
              <a:spcAft>
                <a:spcPts val="600"/>
              </a:spcAft>
            </a:pPr>
            <a:r>
              <a:rPr lang="en-GB" sz="2000" dirty="0" smtClean="0"/>
              <a:t>Use </a:t>
            </a:r>
            <a:r>
              <a:rPr lang="en-GB" sz="2000" dirty="0"/>
              <a:t>evidence-based behavioural change techniques</a:t>
            </a:r>
          </a:p>
          <a:p>
            <a:pPr lvl="0">
              <a:spcAft>
                <a:spcPts val="600"/>
              </a:spcAft>
            </a:pPr>
            <a:r>
              <a:rPr lang="en-GB" sz="2000" dirty="0"/>
              <a:t>Provide on-going motivational support and follow up 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Build links </a:t>
            </a:r>
            <a:r>
              <a:rPr lang="en-US" sz="2000" dirty="0"/>
              <a:t>with other participants to </a:t>
            </a:r>
            <a:r>
              <a:rPr lang="en-US" sz="2000" dirty="0" smtClean="0"/>
              <a:t>develop confidence and social support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Minimum of 3 opportunities for structured PA support per week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981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Physical Activity Services Lot</a:t>
            </a:r>
            <a:endParaRPr lang="en-GB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27341"/>
              </p:ext>
            </p:extLst>
          </p:nvPr>
        </p:nvGraphicFramePr>
        <p:xfrm>
          <a:off x="611560" y="1844824"/>
          <a:ext cx="8064897" cy="1861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915"/>
                <a:gridCol w="6192098"/>
                <a:gridCol w="1391884"/>
              </a:tblGrid>
              <a:tr h="620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Lot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Description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Clients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1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Practical Physical Activity Support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Practical physical activity support options available to the client a minimum of 3 x per week, flexible enough to fit in with client’s needs and availability.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Low-mod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risk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8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Healthy Lifestyle Hub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484784"/>
            <a:ext cx="7546873" cy="460851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To be operated by Health Promotion Devon (HPD)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Referrals to be received by HPD and patients contacted by phone (once referral info is complete).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Staff trained in behavioural change techniques </a:t>
            </a:r>
            <a:r>
              <a:rPr lang="en-GB" dirty="0" err="1" smtClean="0"/>
              <a:t>incl</a:t>
            </a:r>
            <a:r>
              <a:rPr lang="en-GB" dirty="0" smtClean="0"/>
              <a:t> motivational interviewing.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C00000"/>
                </a:solidFill>
              </a:rPr>
              <a:t>Share</a:t>
            </a:r>
            <a:r>
              <a:rPr lang="en-GB" dirty="0" smtClean="0"/>
              <a:t> info with patient re opportunities available in their local area. (Some exclusions). </a:t>
            </a:r>
            <a:r>
              <a:rPr lang="en-GB" dirty="0" smtClean="0">
                <a:solidFill>
                  <a:srgbClr val="C00000"/>
                </a:solidFill>
              </a:rPr>
              <a:t>Listen</a:t>
            </a:r>
            <a:r>
              <a:rPr lang="en-GB" dirty="0" smtClean="0"/>
              <a:t> to patient preferences/needs.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C00000"/>
                </a:solidFill>
              </a:rPr>
              <a:t>G</a:t>
            </a:r>
            <a:r>
              <a:rPr lang="en-GB" dirty="0" smtClean="0">
                <a:solidFill>
                  <a:srgbClr val="C00000"/>
                </a:solidFill>
              </a:rPr>
              <a:t>uide </a:t>
            </a:r>
            <a:r>
              <a:rPr lang="en-GB" dirty="0" smtClean="0"/>
              <a:t>patient to make choice and send/email info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C00000"/>
                </a:solidFill>
              </a:rPr>
              <a:t>Liaise</a:t>
            </a:r>
            <a:r>
              <a:rPr lang="en-GB" dirty="0" smtClean="0"/>
              <a:t> with providers re: initial visit, on-going attendance and progress. Reports due at 12 </a:t>
            </a:r>
            <a:r>
              <a:rPr lang="en-GB" dirty="0" err="1" smtClean="0"/>
              <a:t>wks</a:t>
            </a: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If patient satisfies criteria, GP/PN can refer for 2</a:t>
            </a:r>
            <a:r>
              <a:rPr lang="en-GB" baseline="30000" dirty="0" smtClean="0"/>
              <a:t>nd</a:t>
            </a:r>
            <a:r>
              <a:rPr lang="en-GB" dirty="0" smtClean="0"/>
              <a:t>        set of 12 weeks.</a:t>
            </a:r>
            <a:endParaRPr lang="en-GB" dirty="0"/>
          </a:p>
        </p:txBody>
      </p:sp>
      <p:sp>
        <p:nvSpPr>
          <p:cNvPr id="4" name="Sun 3" title="healthy lifestyle hub"/>
          <p:cNvSpPr/>
          <p:nvPr/>
        </p:nvSpPr>
        <p:spPr>
          <a:xfrm>
            <a:off x="6876256" y="5157192"/>
            <a:ext cx="2276322" cy="165489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Healthy Lifestyle Hub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8197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Where Are We Now and What Next?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Almost through procurement process - </a:t>
            </a:r>
            <a:r>
              <a:rPr lang="en-GB" dirty="0" smtClean="0">
                <a:solidFill>
                  <a:srgbClr val="C00000"/>
                </a:solidFill>
              </a:rPr>
              <a:t>clarifications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Expect differences in the “offer”  across Devon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Working closely with Hub to smooth transition, finalise communication pathways, ensure support for tier 1 ready.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Planned start:  </a:t>
            </a:r>
            <a:r>
              <a:rPr lang="en-GB" dirty="0" smtClean="0">
                <a:solidFill>
                  <a:srgbClr val="C00000"/>
                </a:solidFill>
              </a:rPr>
              <a:t>Jan 2014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Still some areas to resolve- </a:t>
            </a:r>
            <a:r>
              <a:rPr lang="en-GB" dirty="0" err="1" smtClean="0"/>
              <a:t>eg</a:t>
            </a:r>
            <a:r>
              <a:rPr lang="en-GB" dirty="0" smtClean="0"/>
              <a:t>. </a:t>
            </a:r>
            <a:r>
              <a:rPr lang="en-GB" dirty="0" smtClean="0">
                <a:solidFill>
                  <a:srgbClr val="00B050"/>
                </a:solidFill>
              </a:rPr>
              <a:t>referrals outside primary care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Need to </a:t>
            </a:r>
            <a:r>
              <a:rPr lang="en-GB" dirty="0" smtClean="0">
                <a:solidFill>
                  <a:srgbClr val="C00000"/>
                </a:solidFill>
              </a:rPr>
              <a:t>communicate</a:t>
            </a:r>
            <a:r>
              <a:rPr lang="en-GB" dirty="0" smtClean="0"/>
              <a:t> to </a:t>
            </a:r>
            <a:r>
              <a:rPr lang="en-GB" dirty="0" smtClean="0">
                <a:solidFill>
                  <a:srgbClr val="C00000"/>
                </a:solidFill>
              </a:rPr>
              <a:t>all potential referring clinicians</a:t>
            </a:r>
            <a:r>
              <a:rPr lang="en-GB" dirty="0" smtClean="0"/>
              <a:t>- Use range of channels/media (suggestions gratefully received)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Your help in this will be key- to spread the word! ALSO to Ensure patient is “</a:t>
            </a:r>
            <a:r>
              <a:rPr lang="en-GB" dirty="0" smtClean="0">
                <a:solidFill>
                  <a:srgbClr val="00B050"/>
                </a:solidFill>
              </a:rPr>
              <a:t>ready</a:t>
            </a:r>
            <a:r>
              <a:rPr lang="en-GB" dirty="0" smtClean="0"/>
              <a:t>”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Need to try to help clinicians to manage patient expectations-tiers 1, 2 and 3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Enlist support of DART re- tier 3 “re-directions”</a:t>
            </a:r>
          </a:p>
        </p:txBody>
      </p:sp>
    </p:spTree>
    <p:extLst>
      <p:ext uri="{BB962C8B-B14F-4D97-AF65-F5344CB8AC3E}">
        <p14:creationId xmlns:p14="http://schemas.microsoft.com/office/powerpoint/2010/main" val="36642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86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Manage scheme, </a:t>
            </a:r>
            <a:r>
              <a:rPr lang="en-GB" sz="2400" dirty="0" smtClean="0">
                <a:solidFill>
                  <a:srgbClr val="C00000"/>
                </a:solidFill>
              </a:rPr>
              <a:t>keep communicating </a:t>
            </a:r>
            <a:r>
              <a:rPr lang="en-GB" sz="2400" dirty="0" smtClean="0"/>
              <a:t>with referrers, providers, hub and patients- learn what works and adjust.</a:t>
            </a:r>
          </a:p>
          <a:p>
            <a:r>
              <a:rPr lang="en-GB" sz="2400" dirty="0" smtClean="0"/>
              <a:t>Commission independent </a:t>
            </a:r>
            <a:r>
              <a:rPr lang="en-GB" sz="2400" dirty="0" smtClean="0">
                <a:solidFill>
                  <a:srgbClr val="00B050"/>
                </a:solidFill>
              </a:rPr>
              <a:t>evaluation</a:t>
            </a:r>
            <a:r>
              <a:rPr lang="en-GB" sz="2400" dirty="0" smtClean="0"/>
              <a:t>- some merit in letting scheme bed down first.</a:t>
            </a:r>
          </a:p>
          <a:p>
            <a:r>
              <a:rPr lang="en-GB" sz="2400" dirty="0" smtClean="0"/>
              <a:t>Researching </a:t>
            </a:r>
            <a:r>
              <a:rPr lang="en-GB" sz="2400" dirty="0" smtClean="0">
                <a:solidFill>
                  <a:srgbClr val="C00000"/>
                </a:solidFill>
              </a:rPr>
              <a:t>maintenance</a:t>
            </a:r>
            <a:r>
              <a:rPr lang="en-GB" sz="2400" dirty="0" smtClean="0"/>
              <a:t> programme utilising volunteers/champions.</a:t>
            </a:r>
          </a:p>
          <a:p>
            <a:r>
              <a:rPr lang="en-GB" sz="2400" dirty="0"/>
              <a:t>Scoping </a:t>
            </a:r>
            <a:r>
              <a:rPr lang="en-GB" sz="2400" dirty="0" smtClean="0">
                <a:solidFill>
                  <a:srgbClr val="00B050"/>
                </a:solidFill>
              </a:rPr>
              <a:t>maternity. </a:t>
            </a:r>
            <a:r>
              <a:rPr lang="en-GB" sz="2400" dirty="0" smtClean="0"/>
              <a:t>Market warming around </a:t>
            </a:r>
            <a:r>
              <a:rPr lang="en-GB" sz="2400" dirty="0" smtClean="0">
                <a:solidFill>
                  <a:srgbClr val="00B050"/>
                </a:solidFill>
              </a:rPr>
              <a:t>children and young peoples services</a:t>
            </a:r>
            <a:r>
              <a:rPr lang="en-GB" sz="2400" dirty="0"/>
              <a:t>.</a:t>
            </a:r>
            <a:r>
              <a:rPr lang="en-GB" sz="2400" dirty="0" smtClean="0"/>
              <a:t>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24" y="5263630"/>
            <a:ext cx="3629745" cy="160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4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2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211264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1200" b="0" dirty="0" smtClean="0">
                <a:solidFill>
                  <a:schemeClr val="tx2"/>
                </a:solidFill>
                <a:latin typeface="Calibri" pitchFamily="34" charset="0"/>
                <a:cs typeface="Akkurat" pitchFamily="-65" charset="0"/>
              </a:rPr>
              <a:t>Healthy </a:t>
            </a:r>
            <a:r>
              <a:rPr lang="en-US" sz="11200" b="0" dirty="0" smtClean="0">
                <a:solidFill>
                  <a:schemeClr val="tx2"/>
                </a:solidFill>
                <a:latin typeface="Calibri" pitchFamily="34" charset="0"/>
                <a:cs typeface="Akkurat" pitchFamily="-65" charset="0"/>
              </a:rPr>
              <a:t>Weight Care Pathway and gaps</a:t>
            </a:r>
            <a:endParaRPr lang="en-US" sz="11200" b="0" dirty="0">
              <a:solidFill>
                <a:schemeClr val="tx2"/>
              </a:solidFill>
              <a:latin typeface="Calibri" pitchFamily="34" charset="0"/>
              <a:cs typeface="Akkurat" pitchFamily="-65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1200" b="0" dirty="0" smtClean="0">
                <a:solidFill>
                  <a:schemeClr val="tx2"/>
                </a:solidFill>
                <a:latin typeface="Calibri" pitchFamily="34" charset="0"/>
                <a:cs typeface="Akkurat" pitchFamily="-65" charset="0"/>
              </a:rPr>
              <a:t>Developing a new model for Devon-needs and assets</a:t>
            </a:r>
            <a:endParaRPr lang="en-US" sz="11200" b="0" dirty="0">
              <a:solidFill>
                <a:schemeClr val="tx2"/>
              </a:solidFill>
              <a:latin typeface="Calibri" pitchFamily="34" charset="0"/>
              <a:cs typeface="Akkurat" pitchFamily="-65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1200" b="0" dirty="0" smtClean="0">
                <a:solidFill>
                  <a:schemeClr val="tx2"/>
                </a:solidFill>
                <a:latin typeface="Calibri" pitchFamily="34" charset="0"/>
                <a:cs typeface="Akkurat" pitchFamily="-65" charset="0"/>
              </a:rPr>
              <a:t>Service descriptions- Lots1-4 </a:t>
            </a:r>
            <a:endParaRPr lang="en-US" sz="11200" b="0" dirty="0" smtClean="0">
              <a:solidFill>
                <a:schemeClr val="tx2"/>
              </a:solidFill>
              <a:latin typeface="Calibri" pitchFamily="34" charset="0"/>
              <a:cs typeface="Akkurat" pitchFamily="-65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1200" b="0" dirty="0" smtClean="0">
                <a:solidFill>
                  <a:schemeClr val="tx2"/>
                </a:solidFill>
                <a:latin typeface="Calibri" pitchFamily="34" charset="0"/>
                <a:cs typeface="Akkurat" pitchFamily="-65" charset="0"/>
              </a:rPr>
              <a:t>Healthy Lifestyle Hub</a:t>
            </a:r>
            <a:endParaRPr lang="en-US" sz="11200" b="0" dirty="0">
              <a:solidFill>
                <a:schemeClr val="tx2"/>
              </a:solidFill>
              <a:latin typeface="Calibri" pitchFamily="34" charset="0"/>
              <a:cs typeface="Akkurat" pitchFamily="-65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1200" b="0" dirty="0" smtClean="0">
                <a:solidFill>
                  <a:schemeClr val="tx2"/>
                </a:solidFill>
                <a:latin typeface="Calibri" pitchFamily="34" charset="0"/>
                <a:cs typeface="Akkurat" pitchFamily="-65" charset="0"/>
              </a:rPr>
              <a:t>Where are we now and next steps</a:t>
            </a:r>
            <a:endParaRPr lang="en-US" sz="11200" b="0" dirty="0">
              <a:solidFill>
                <a:schemeClr val="tx2"/>
              </a:solidFill>
              <a:latin typeface="Calibri" pitchFamily="34" charset="0"/>
              <a:cs typeface="Akkurat" pitchFamily="-65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1200" b="0" dirty="0" smtClean="0">
                <a:solidFill>
                  <a:schemeClr val="tx2"/>
                </a:solidFill>
                <a:latin typeface="Calibri" pitchFamily="34" charset="0"/>
                <a:cs typeface="Akkurat" pitchFamily="-65" charset="0"/>
              </a:rPr>
              <a:t>Questions</a:t>
            </a:r>
          </a:p>
          <a:p>
            <a:pPr algn="l">
              <a:defRPr/>
            </a:pPr>
            <a:endParaRPr lang="en-US" sz="8000" b="0" dirty="0">
              <a:solidFill>
                <a:schemeClr val="tx2"/>
              </a:solidFill>
              <a:latin typeface="Calibri" pitchFamily="34" charset="0"/>
              <a:cs typeface="Akkurat" pitchFamily="-65" charset="0"/>
            </a:endParaRPr>
          </a:p>
          <a:p>
            <a:pPr algn="l">
              <a:defRPr/>
            </a:pPr>
            <a:endParaRPr lang="en-US" sz="8000" b="0" dirty="0">
              <a:solidFill>
                <a:schemeClr val="tx2"/>
              </a:solidFill>
              <a:latin typeface="Calibri" pitchFamily="34" charset="0"/>
              <a:cs typeface="Akkurat" pitchFamily="-65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24936" cy="8640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Weight Loss in Adults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y-GB" dirty="0" smtClean="0"/>
              <a:t>A moderate </a:t>
            </a:r>
            <a:r>
              <a:rPr lang="cy-GB" dirty="0"/>
              <a:t>weight loss of 5-10% of body weight in obese individuals </a:t>
            </a:r>
            <a:r>
              <a:rPr lang="cy-GB" dirty="0" smtClean="0"/>
              <a:t>sustained for 12 months is </a:t>
            </a:r>
            <a:r>
              <a:rPr lang="cy-GB" dirty="0"/>
              <a:t>associated </a:t>
            </a:r>
            <a:r>
              <a:rPr lang="cy-GB" dirty="0" smtClean="0"/>
              <a:t>with: </a:t>
            </a:r>
          </a:p>
          <a:p>
            <a:r>
              <a:rPr lang="cy-GB" dirty="0" smtClean="0">
                <a:solidFill>
                  <a:schemeClr val="accent2"/>
                </a:solidFill>
              </a:rPr>
              <a:t>reduction </a:t>
            </a:r>
            <a:r>
              <a:rPr lang="cy-GB" dirty="0">
                <a:solidFill>
                  <a:schemeClr val="accent2"/>
                </a:solidFill>
              </a:rPr>
              <a:t>in blood </a:t>
            </a:r>
            <a:r>
              <a:rPr lang="cy-GB" dirty="0" smtClean="0">
                <a:solidFill>
                  <a:schemeClr val="accent2"/>
                </a:solidFill>
              </a:rPr>
              <a:t>pressure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improved </a:t>
            </a:r>
            <a:r>
              <a:rPr lang="en-US" dirty="0">
                <a:solidFill>
                  <a:schemeClr val="accent2"/>
                </a:solidFill>
              </a:rPr>
              <a:t>control of blood </a:t>
            </a:r>
            <a:r>
              <a:rPr lang="en-US" dirty="0" smtClean="0">
                <a:solidFill>
                  <a:schemeClr val="accent2"/>
                </a:solidFill>
              </a:rPr>
              <a:t>sugars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reduced </a:t>
            </a:r>
            <a:r>
              <a:rPr lang="en-US" dirty="0">
                <a:solidFill>
                  <a:schemeClr val="accent2"/>
                </a:solidFill>
              </a:rPr>
              <a:t>incidence of type 2 Diabetes </a:t>
            </a:r>
            <a:endParaRPr lang="cy-GB" dirty="0">
              <a:solidFill>
                <a:schemeClr val="accent2"/>
              </a:solidFill>
            </a:endParaRPr>
          </a:p>
          <a:p>
            <a:r>
              <a:rPr lang="cy-GB" dirty="0" smtClean="0">
                <a:solidFill>
                  <a:schemeClr val="accent2"/>
                </a:solidFill>
              </a:rPr>
              <a:t>a reduction </a:t>
            </a:r>
            <a:r>
              <a:rPr lang="cy-GB" dirty="0">
                <a:solidFill>
                  <a:schemeClr val="accent2"/>
                </a:solidFill>
              </a:rPr>
              <a:t>in coronary heart disease risk factors 	</a:t>
            </a:r>
            <a:endParaRPr lang="en-GB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 smtClean="0"/>
              <a:t>Interventions with best evidence of success include the following elements: </a:t>
            </a:r>
          </a:p>
          <a:p>
            <a:pPr lvl="0"/>
            <a:r>
              <a:rPr lang="en-US" dirty="0">
                <a:solidFill>
                  <a:schemeClr val="accent2"/>
                </a:solidFill>
              </a:rPr>
              <a:t>addresses both eating </a:t>
            </a:r>
            <a:r>
              <a:rPr lang="en-US" dirty="0" smtClean="0">
                <a:solidFill>
                  <a:schemeClr val="accent2"/>
                </a:solidFill>
              </a:rPr>
              <a:t>and </a:t>
            </a:r>
            <a:r>
              <a:rPr lang="en-US" dirty="0">
                <a:solidFill>
                  <a:schemeClr val="accent2"/>
                </a:solidFill>
              </a:rPr>
              <a:t>physical activity</a:t>
            </a:r>
            <a:endParaRPr lang="en-GB" dirty="0">
              <a:solidFill>
                <a:schemeClr val="accent2"/>
              </a:solidFill>
            </a:endParaRPr>
          </a:p>
          <a:p>
            <a:pPr lvl="0"/>
            <a:r>
              <a:rPr lang="en-US" dirty="0" smtClean="0">
                <a:solidFill>
                  <a:schemeClr val="accent2"/>
                </a:solidFill>
              </a:rPr>
              <a:t>well-established </a:t>
            </a:r>
            <a:r>
              <a:rPr lang="en-US" dirty="0" err="1">
                <a:solidFill>
                  <a:schemeClr val="accent2"/>
                </a:solidFill>
              </a:rPr>
              <a:t>behaviour</a:t>
            </a:r>
            <a:r>
              <a:rPr lang="en-US" dirty="0">
                <a:solidFill>
                  <a:schemeClr val="accent2"/>
                </a:solidFill>
              </a:rPr>
              <a:t> change techniques </a:t>
            </a:r>
            <a:r>
              <a:rPr lang="en-US" dirty="0" smtClean="0">
                <a:solidFill>
                  <a:schemeClr val="accent2"/>
                </a:solidFill>
              </a:rPr>
              <a:t>                       (</a:t>
            </a:r>
            <a:r>
              <a:rPr lang="en-US" i="1" dirty="0" smtClean="0">
                <a:solidFill>
                  <a:schemeClr val="accent2"/>
                </a:solidFill>
              </a:rPr>
              <a:t>specific </a:t>
            </a:r>
            <a:r>
              <a:rPr lang="en-US" i="1" dirty="0">
                <a:solidFill>
                  <a:schemeClr val="accent2"/>
                </a:solidFill>
              </a:rPr>
              <a:t>goal setting, relapse prevention, self monitoring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endParaRPr lang="en-GB" dirty="0">
              <a:solidFill>
                <a:schemeClr val="accent2"/>
              </a:solidFill>
            </a:endParaRPr>
          </a:p>
          <a:p>
            <a:pPr lvl="0"/>
            <a:r>
              <a:rPr lang="en-US" dirty="0">
                <a:solidFill>
                  <a:schemeClr val="accent2"/>
                </a:solidFill>
              </a:rPr>
              <a:t>encourages the development of social support in the </a:t>
            </a:r>
            <a:r>
              <a:rPr lang="en-US" dirty="0" smtClean="0">
                <a:solidFill>
                  <a:schemeClr val="accent2"/>
                </a:solidFill>
              </a:rPr>
              <a:t>planned changes</a:t>
            </a:r>
          </a:p>
          <a:p>
            <a:r>
              <a:rPr lang="en-US" dirty="0">
                <a:solidFill>
                  <a:schemeClr val="accent2"/>
                </a:solidFill>
              </a:rPr>
              <a:t>includes a strong focus on maintenance</a:t>
            </a:r>
            <a:r>
              <a:rPr lang="en-US" dirty="0" smtClean="0"/>
              <a:t>.</a:t>
            </a:r>
            <a:r>
              <a:rPr lang="en-US" dirty="0" smtClean="0">
                <a:solidFill>
                  <a:schemeClr val="accent2"/>
                </a:solidFill>
              </a:rPr>
              <a:t> 		</a:t>
            </a:r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(Refs: SIGN 2010, NICE, 2006, Greaves et al, 2011)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696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566738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Healthy Weight Care Pathway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defRPr/>
            </a:pPr>
            <a:endParaRPr lang="en-US" sz="8000" b="0" dirty="0">
              <a:solidFill>
                <a:schemeClr val="tx2"/>
              </a:solidFill>
              <a:latin typeface="Calibri" pitchFamily="34" charset="0"/>
              <a:cs typeface="Akkurat" pitchFamily="-65" charset="0"/>
            </a:endParaRPr>
          </a:p>
          <a:p>
            <a:pPr algn="l">
              <a:defRPr/>
            </a:pPr>
            <a:endParaRPr lang="en-US" sz="8000" b="0" dirty="0">
              <a:solidFill>
                <a:schemeClr val="tx2"/>
              </a:solidFill>
              <a:latin typeface="Calibri" pitchFamily="34" charset="0"/>
              <a:cs typeface="Akkurat" pitchFamily="-65" charset="0"/>
            </a:endParaRPr>
          </a:p>
          <a:p>
            <a:endParaRPr lang="en-GB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8291"/>
          <a:stretch>
            <a:fillRect/>
          </a:stretch>
        </p:blipFill>
        <p:spPr bwMode="auto">
          <a:xfrm>
            <a:off x="539552" y="836712"/>
            <a:ext cx="7817031" cy="535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Callout 5"/>
          <p:cNvSpPr/>
          <p:nvPr/>
        </p:nvSpPr>
        <p:spPr>
          <a:xfrm>
            <a:off x="6804248" y="3356992"/>
            <a:ext cx="2088232" cy="1224136"/>
          </a:xfrm>
          <a:prstGeom prst="leftArrowCallou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GAP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463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Eligibility Criteria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 smtClean="0"/>
              <a:t>Tier 2 Community Based Weight Management</a:t>
            </a:r>
          </a:p>
          <a:p>
            <a:pPr marL="0" indent="0" algn="just">
              <a:buNone/>
            </a:pPr>
            <a:endParaRPr lang="en-GB" sz="1600" dirty="0"/>
          </a:p>
          <a:p>
            <a:r>
              <a:rPr lang="en-GB" sz="2000" dirty="0" smtClean="0"/>
              <a:t>BMI &gt;30 – 50 (kg/m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) or </a:t>
            </a:r>
            <a:r>
              <a:rPr lang="en-GB" sz="2000" dirty="0"/>
              <a:t>adults </a:t>
            </a:r>
            <a:r>
              <a:rPr lang="en-GB" sz="2000" dirty="0" smtClean="0"/>
              <a:t>from black</a:t>
            </a:r>
            <a:r>
              <a:rPr lang="en-GB" sz="2000" dirty="0"/>
              <a:t>, Asian and other minority ethnic </a:t>
            </a:r>
            <a:r>
              <a:rPr lang="en-GB" sz="2000" dirty="0" smtClean="0"/>
              <a:t>groups</a:t>
            </a:r>
            <a:r>
              <a:rPr lang="en-GB" sz="2000" dirty="0" smtClean="0"/>
              <a:t> &gt;27.5 (kg/m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) with co-morbidities</a:t>
            </a:r>
            <a:r>
              <a:rPr lang="en-GB" sz="2000" dirty="0" smtClean="0">
                <a:latin typeface="Arial"/>
                <a:ea typeface="Times New Roman"/>
                <a:cs typeface="Arial"/>
              </a:rPr>
              <a:t>*</a:t>
            </a:r>
            <a:r>
              <a:rPr lang="en-GB" sz="2000" dirty="0" smtClean="0"/>
              <a:t>  </a:t>
            </a:r>
          </a:p>
          <a:p>
            <a:pPr lvl="0" algn="just"/>
            <a:r>
              <a:rPr lang="en-GB" sz="2000" dirty="0" smtClean="0"/>
              <a:t>BMI </a:t>
            </a:r>
            <a:r>
              <a:rPr lang="en-GB" sz="2000" dirty="0"/>
              <a:t>&gt;35 </a:t>
            </a:r>
            <a:r>
              <a:rPr lang="en-GB" sz="2000" dirty="0" smtClean="0"/>
              <a:t>– 50 (kg/m</a:t>
            </a:r>
            <a:r>
              <a:rPr lang="en-GB" sz="2000" baseline="30000" dirty="0" smtClean="0"/>
              <a:t>2</a:t>
            </a:r>
            <a:r>
              <a:rPr lang="en-GB" sz="2000" dirty="0"/>
              <a:t>) or </a:t>
            </a:r>
            <a:r>
              <a:rPr lang="en-GB" sz="2000" dirty="0"/>
              <a:t>adults from black, Asian and other minority ethnic groups and </a:t>
            </a:r>
            <a:r>
              <a:rPr lang="en-GB" sz="2000" dirty="0"/>
              <a:t>&gt;32.5 (kg/m</a:t>
            </a:r>
            <a:r>
              <a:rPr lang="en-GB" sz="2000" baseline="30000" dirty="0"/>
              <a:t>2</a:t>
            </a:r>
            <a:r>
              <a:rPr lang="en-GB" sz="2000" dirty="0"/>
              <a:t>) without co-morbidities</a:t>
            </a:r>
          </a:p>
          <a:p>
            <a:pPr lvl="0" algn="just"/>
            <a:r>
              <a:rPr lang="en-GB" sz="2000" dirty="0"/>
              <a:t>Considered ready to change by Health </a:t>
            </a:r>
            <a:r>
              <a:rPr lang="en-GB" sz="2000" dirty="0" smtClean="0"/>
              <a:t>Professional</a:t>
            </a:r>
          </a:p>
          <a:p>
            <a:pPr lvl="0"/>
            <a:r>
              <a:rPr lang="en-GB" sz="2000" dirty="0"/>
              <a:t>Aged 16 years or more</a:t>
            </a:r>
          </a:p>
          <a:p>
            <a:pPr lvl="0"/>
            <a:r>
              <a:rPr lang="en-GB" sz="2000" dirty="0"/>
              <a:t>No indication of current eating disorder </a:t>
            </a:r>
          </a:p>
          <a:p>
            <a:pPr marL="0" indent="0" algn="just">
              <a:buNone/>
            </a:pPr>
            <a:r>
              <a:rPr lang="en-GB" sz="2000" dirty="0"/>
              <a:t> </a:t>
            </a:r>
          </a:p>
          <a:p>
            <a:pPr marL="0" indent="0" algn="just">
              <a:buNone/>
            </a:pPr>
            <a:r>
              <a:rPr lang="en-GB" sz="2000" dirty="0" smtClean="0">
                <a:solidFill>
                  <a:schemeClr val="accent2"/>
                </a:solidFill>
                <a:latin typeface="Arial"/>
                <a:ea typeface="Times New Roman"/>
                <a:cs typeface="Arial"/>
              </a:rPr>
              <a:t>* </a:t>
            </a:r>
            <a:r>
              <a:rPr lang="en-GB" sz="2000" i="1" dirty="0" smtClean="0">
                <a:solidFill>
                  <a:schemeClr val="accent2"/>
                </a:solidFill>
              </a:rPr>
              <a:t>type </a:t>
            </a:r>
            <a:r>
              <a:rPr lang="en-GB" sz="2000" i="1" dirty="0">
                <a:solidFill>
                  <a:schemeClr val="accent2"/>
                </a:solidFill>
              </a:rPr>
              <a:t>2 diabetes or previous gestational diabetes, uncontrolled hypertension, </a:t>
            </a:r>
            <a:r>
              <a:rPr lang="en-GB" sz="2000" i="1" dirty="0" smtClean="0">
                <a:solidFill>
                  <a:schemeClr val="accent2"/>
                </a:solidFill>
              </a:rPr>
              <a:t>hyperlipidaemia </a:t>
            </a:r>
            <a:r>
              <a:rPr lang="en-GB" sz="2000" i="1" dirty="0">
                <a:solidFill>
                  <a:schemeClr val="accent2"/>
                </a:solidFill>
              </a:rPr>
              <a:t>uncorrected by maximum doses of statins, sleep apnoea, severe </a:t>
            </a:r>
            <a:r>
              <a:rPr lang="en-GB" sz="2000" i="1" dirty="0" smtClean="0">
                <a:solidFill>
                  <a:schemeClr val="accent2"/>
                </a:solidFill>
              </a:rPr>
              <a:t>osteoarthritis</a:t>
            </a:r>
            <a:endParaRPr lang="en-GB" sz="20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8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What Do We Know About The Health Needs?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4"/>
                </a:solidFill>
              </a:rPr>
              <a:t>158,053</a:t>
            </a:r>
            <a:r>
              <a:rPr lang="en-GB" sz="2400" dirty="0" smtClean="0"/>
              <a:t> people BMI 30 kg/m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or above</a:t>
            </a:r>
          </a:p>
          <a:p>
            <a:r>
              <a:rPr lang="en-GB" sz="2400" dirty="0"/>
              <a:t>The population of Devon is mainly centred on the 28 Devon </a:t>
            </a:r>
            <a:r>
              <a:rPr lang="en-GB" sz="2400" b="1" dirty="0"/>
              <a:t>market and coastal towns </a:t>
            </a:r>
            <a:r>
              <a:rPr lang="en-GB" sz="2400" dirty="0"/>
              <a:t>and the City of </a:t>
            </a:r>
            <a:r>
              <a:rPr lang="en-GB" sz="2400" dirty="0" smtClean="0"/>
              <a:t>Exeter- many people live in </a:t>
            </a:r>
            <a:r>
              <a:rPr lang="en-GB" sz="2400" dirty="0"/>
              <a:t>r</a:t>
            </a:r>
            <a:r>
              <a:rPr lang="en-GB" sz="2400" dirty="0" smtClean="0"/>
              <a:t>ural areas, experiencing </a:t>
            </a:r>
            <a:r>
              <a:rPr lang="en-GB" sz="2400" b="1" dirty="0" smtClean="0"/>
              <a:t>access issues.</a:t>
            </a:r>
          </a:p>
          <a:p>
            <a:r>
              <a:rPr lang="en-GB" sz="2400" b="1" dirty="0" smtClean="0"/>
              <a:t>Inequalities</a:t>
            </a:r>
            <a:r>
              <a:rPr lang="en-GB" sz="2400" dirty="0" smtClean="0"/>
              <a:t> in distribution and                                     outcome</a:t>
            </a:r>
          </a:p>
          <a:p>
            <a:r>
              <a:rPr lang="en-GB" sz="2400" dirty="0" smtClean="0"/>
              <a:t>People arriving at tier 3 without                                 structured support.</a:t>
            </a:r>
          </a:p>
          <a:p>
            <a:r>
              <a:rPr lang="en-GB" sz="2400" dirty="0" smtClean="0"/>
              <a:t>People seeking support have                                  </a:t>
            </a:r>
            <a:r>
              <a:rPr lang="en-GB" sz="2400" b="1" dirty="0" smtClean="0"/>
              <a:t>different preferences</a:t>
            </a:r>
            <a:endParaRPr lang="en-GB" sz="2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018656" cy="21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Understanding Different Needs</a:t>
            </a:r>
            <a:endParaRPr lang="en-GB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99592" y="1412776"/>
            <a:ext cx="7488832" cy="504056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+mn-lt"/>
              </a:rPr>
              <a:t>Work commissioned by </a:t>
            </a:r>
            <a:r>
              <a:rPr lang="en-GB" sz="2000" dirty="0" err="1" smtClean="0">
                <a:latin typeface="+mn-lt"/>
              </a:rPr>
              <a:t>Dept</a:t>
            </a:r>
            <a:r>
              <a:rPr lang="en-GB" sz="2000" dirty="0" smtClean="0">
                <a:latin typeface="+mn-lt"/>
              </a:rPr>
              <a:t> Health , published March 2010. “Maximising </a:t>
            </a:r>
            <a:r>
              <a:rPr lang="en-GB" sz="2000" dirty="0">
                <a:latin typeface="+mn-lt"/>
              </a:rPr>
              <a:t>the Appeal of Weight Management </a:t>
            </a:r>
            <a:r>
              <a:rPr lang="en-GB" sz="2000" dirty="0" smtClean="0">
                <a:latin typeface="+mn-lt"/>
              </a:rPr>
              <a:t>Services”</a:t>
            </a:r>
          </a:p>
          <a:p>
            <a:pPr lvl="1"/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Evident that ‘one </a:t>
            </a:r>
            <a:r>
              <a:rPr lang="en-GB" sz="1800" dirty="0">
                <a:solidFill>
                  <a:schemeClr val="accent4"/>
                </a:solidFill>
                <a:latin typeface="+mn-lt"/>
              </a:rPr>
              <a:t>size does not fit all’ </a:t>
            </a:r>
            <a:endParaRPr lang="en-GB" sz="1800" dirty="0" smtClean="0">
              <a:solidFill>
                <a:schemeClr val="accent4"/>
              </a:solidFill>
              <a:latin typeface="+mn-lt"/>
            </a:endParaRPr>
          </a:p>
          <a:p>
            <a:pPr lvl="1"/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Need to take </a:t>
            </a:r>
            <a:r>
              <a:rPr lang="en-GB" sz="1800" dirty="0">
                <a:solidFill>
                  <a:schemeClr val="accent4"/>
                </a:solidFill>
                <a:latin typeface="+mn-lt"/>
              </a:rPr>
              <a:t>into account </a:t>
            </a:r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the motivators </a:t>
            </a:r>
            <a:r>
              <a:rPr lang="en-GB" sz="1800" dirty="0">
                <a:solidFill>
                  <a:schemeClr val="accent4"/>
                </a:solidFill>
                <a:latin typeface="+mn-lt"/>
              </a:rPr>
              <a:t>and barriers experienced by </a:t>
            </a:r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different user groups</a:t>
            </a:r>
          </a:p>
          <a:p>
            <a:pPr lvl="1"/>
            <a:r>
              <a:rPr lang="en-GB" sz="1800" dirty="0">
                <a:solidFill>
                  <a:schemeClr val="accent4"/>
                </a:solidFill>
                <a:latin typeface="+mn-lt"/>
              </a:rPr>
              <a:t>F</a:t>
            </a:r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rustration </a:t>
            </a:r>
            <a:r>
              <a:rPr lang="en-GB" sz="1800" dirty="0">
                <a:solidFill>
                  <a:schemeClr val="accent4"/>
                </a:solidFill>
                <a:latin typeface="+mn-lt"/>
              </a:rPr>
              <a:t>at the current services on </a:t>
            </a:r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offer… “unreflective </a:t>
            </a:r>
            <a:r>
              <a:rPr lang="en-GB" sz="1800" dirty="0">
                <a:solidFill>
                  <a:schemeClr val="accent4"/>
                </a:solidFill>
                <a:latin typeface="+mn-lt"/>
              </a:rPr>
              <a:t>of their </a:t>
            </a:r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needs</a:t>
            </a:r>
            <a:r>
              <a:rPr lang="en-GB" sz="1600" dirty="0" smtClean="0">
                <a:latin typeface="+mn-lt"/>
              </a:rPr>
              <a:t>” </a:t>
            </a:r>
          </a:p>
          <a:p>
            <a:r>
              <a:rPr lang="en-GB" sz="2000" dirty="0" smtClean="0">
                <a:latin typeface="+mn-lt"/>
              </a:rPr>
              <a:t>Broad differences</a:t>
            </a:r>
            <a:r>
              <a:rPr lang="en-GB" sz="2000" dirty="0">
                <a:latin typeface="+mn-lt"/>
              </a:rPr>
              <a:t> of appeal emerged </a:t>
            </a:r>
            <a:r>
              <a:rPr lang="en-GB" sz="2000" dirty="0" smtClean="0">
                <a:latin typeface="+mn-lt"/>
              </a:rPr>
              <a:t>across different      socio-demographic groups:</a:t>
            </a:r>
            <a:endParaRPr lang="en-GB" sz="2000" dirty="0">
              <a:solidFill>
                <a:schemeClr val="bg2"/>
              </a:solidFill>
              <a:latin typeface="+mn-lt"/>
            </a:endParaRPr>
          </a:p>
          <a:p>
            <a:pPr lvl="1"/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Male </a:t>
            </a:r>
            <a:r>
              <a:rPr lang="en-GB" sz="1800" dirty="0">
                <a:solidFill>
                  <a:schemeClr val="accent4"/>
                </a:solidFill>
                <a:latin typeface="+mn-lt"/>
              </a:rPr>
              <a:t>and </a:t>
            </a:r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female</a:t>
            </a:r>
          </a:p>
          <a:p>
            <a:pPr lvl="1"/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Older </a:t>
            </a:r>
            <a:r>
              <a:rPr lang="en-GB" sz="1800" dirty="0">
                <a:solidFill>
                  <a:schemeClr val="accent4"/>
                </a:solidFill>
                <a:latin typeface="+mn-lt"/>
              </a:rPr>
              <a:t>and </a:t>
            </a:r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younger</a:t>
            </a:r>
          </a:p>
          <a:p>
            <a:pPr lvl="1"/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More </a:t>
            </a:r>
            <a:r>
              <a:rPr lang="en-GB" sz="1800" dirty="0">
                <a:solidFill>
                  <a:schemeClr val="accent4"/>
                </a:solidFill>
                <a:latin typeface="+mn-lt"/>
              </a:rPr>
              <a:t>and less </a:t>
            </a:r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affluent</a:t>
            </a:r>
          </a:p>
          <a:p>
            <a:pPr lvl="1"/>
            <a:r>
              <a:rPr lang="en-GB" sz="1800" dirty="0" smtClean="0">
                <a:solidFill>
                  <a:schemeClr val="accent4"/>
                </a:solidFill>
                <a:latin typeface="+mn-lt"/>
              </a:rPr>
              <a:t>Size (</a:t>
            </a:r>
            <a:r>
              <a:rPr lang="en-GB" sz="1800" dirty="0">
                <a:solidFill>
                  <a:schemeClr val="accent4"/>
                </a:solidFill>
                <a:latin typeface="+mn-lt"/>
              </a:rPr>
              <a:t>e.g. overweight – very big)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bg2"/>
              </a:solidFill>
              <a:latin typeface="+mn-lt"/>
            </a:endParaRPr>
          </a:p>
          <a:p>
            <a:r>
              <a:rPr lang="en-GB" sz="2000" dirty="0" smtClean="0">
                <a:latin typeface="+mn-lt"/>
              </a:rPr>
              <a:t>9 population segments developed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42">
            <a:off x="6949006" y="4283273"/>
            <a:ext cx="1735266" cy="24340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Example Market Segment</a:t>
            </a:r>
            <a:endParaRPr lang="en-GB" sz="3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274746" cy="44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6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Do We Know About The Assets?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2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 smtClean="0"/>
              <a:t>A wide variety of organisations with </a:t>
            </a:r>
            <a:r>
              <a:rPr lang="en-GB" sz="2400" b="1" dirty="0" smtClean="0"/>
              <a:t>skilled staff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 smtClean="0"/>
              <a:t>Existing </a:t>
            </a:r>
            <a:r>
              <a:rPr lang="en-GB" sz="2400" b="1" dirty="0" smtClean="0"/>
              <a:t>trust </a:t>
            </a:r>
            <a:r>
              <a:rPr lang="en-GB" sz="2400" dirty="0" smtClean="0"/>
              <a:t>and relationships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b="1" dirty="0" smtClean="0"/>
              <a:t>Existing infrastructure </a:t>
            </a:r>
            <a:r>
              <a:rPr lang="en-GB" sz="2400" dirty="0" smtClean="0"/>
              <a:t>of buildings and facilities located close to people’s homes.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b="1" dirty="0" smtClean="0"/>
              <a:t>Range of expertise- </a:t>
            </a:r>
            <a:r>
              <a:rPr lang="en-GB" sz="2400" dirty="0" smtClean="0"/>
              <a:t>utilising peers, clinicians, subject specialists, volunteers.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 smtClean="0"/>
              <a:t>New ways to identify target group- e.g. </a:t>
            </a:r>
            <a:r>
              <a:rPr lang="en-GB" sz="2400" dirty="0" smtClean="0">
                <a:solidFill>
                  <a:schemeClr val="bg2"/>
                </a:solidFill>
              </a:rPr>
              <a:t>Health Checks </a:t>
            </a:r>
            <a:r>
              <a:rPr lang="en-GB" sz="2400" dirty="0" smtClean="0"/>
              <a:t>programme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/>
              <a:t>Acres of countryside, footpaths, coast and </a:t>
            </a:r>
            <a:r>
              <a:rPr lang="en-GB" sz="2400" dirty="0" smtClean="0"/>
              <a:t>                moorland.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703">
            <a:off x="7093852" y="5057277"/>
            <a:ext cx="13176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5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ublic Health Devon - Copy">
  <a:themeElements>
    <a:clrScheme name="Public Health Devon">
      <a:dk1>
        <a:sysClr val="windowText" lastClr="000000"/>
      </a:dk1>
      <a:lt1>
        <a:sysClr val="window" lastClr="FFFFFF"/>
      </a:lt1>
      <a:dk2>
        <a:srgbClr val="008183"/>
      </a:dk2>
      <a:lt2>
        <a:srgbClr val="67C18C"/>
      </a:lt2>
      <a:accent1>
        <a:srgbClr val="007BCB"/>
      </a:accent1>
      <a:accent2>
        <a:srgbClr val="B2BB1E"/>
      </a:accent2>
      <a:accent3>
        <a:srgbClr val="F8981D"/>
      </a:accent3>
      <a:accent4>
        <a:srgbClr val="ED174F"/>
      </a:accent4>
      <a:accent5>
        <a:srgbClr val="7D2A90"/>
      </a:accent5>
      <a:accent6>
        <a:srgbClr val="DEE9E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 Health Devon - Copy</Template>
  <TotalTime>1285</TotalTime>
  <Words>1066</Words>
  <Application>Microsoft Office PowerPoint</Application>
  <PresentationFormat>On-screen Show (4:3)</PresentationFormat>
  <Paragraphs>159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Public Health Devon - Copy</vt:lpstr>
      <vt:lpstr>Service Description  Devon Tier 2 Weight Management Service</vt:lpstr>
      <vt:lpstr>Overview</vt:lpstr>
      <vt:lpstr>Weight Loss in Adults </vt:lpstr>
      <vt:lpstr>Healthy Weight Care Pathway</vt:lpstr>
      <vt:lpstr>Eligibility Criteria</vt:lpstr>
      <vt:lpstr>What Do We Know About The Health Needs?</vt:lpstr>
      <vt:lpstr>Understanding Different Needs</vt:lpstr>
      <vt:lpstr>Example Market Segment</vt:lpstr>
      <vt:lpstr>What Do We Know About The Assets?</vt:lpstr>
      <vt:lpstr>A New Service Model for Devon Weight Management on Referral</vt:lpstr>
      <vt:lpstr>Weight Management Services</vt:lpstr>
      <vt:lpstr>Weight Management Service Lots</vt:lpstr>
      <vt:lpstr>Physical Activity Services</vt:lpstr>
      <vt:lpstr>Physical Activity Services Lot</vt:lpstr>
      <vt:lpstr>Healthy Lifestyle Hub</vt:lpstr>
      <vt:lpstr>Where Are We Now and What Next?</vt:lpstr>
      <vt:lpstr>Next Steps</vt:lpstr>
      <vt:lpstr>Any Questions?</vt:lpstr>
    </vt:vector>
  </TitlesOfParts>
  <Company>Devon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Chant</dc:creator>
  <cp:lastModifiedBy>Lucy oLoughlin</cp:lastModifiedBy>
  <cp:revision>79</cp:revision>
  <cp:lastPrinted>2013-05-13T12:31:47Z</cp:lastPrinted>
  <dcterms:created xsi:type="dcterms:W3CDTF">2013-05-13T09:25:42Z</dcterms:created>
  <dcterms:modified xsi:type="dcterms:W3CDTF">2013-11-11T11:02:56Z</dcterms:modified>
</cp:coreProperties>
</file>