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272" r:id="rId2"/>
    <p:sldId id="312" r:id="rId3"/>
    <p:sldId id="300" r:id="rId4"/>
    <p:sldId id="330" r:id="rId5"/>
    <p:sldId id="313" r:id="rId6"/>
    <p:sldId id="316" r:id="rId7"/>
    <p:sldId id="318" r:id="rId8"/>
    <p:sldId id="317" r:id="rId9"/>
    <p:sldId id="319" r:id="rId10"/>
    <p:sldId id="320" r:id="rId11"/>
    <p:sldId id="335" r:id="rId12"/>
    <p:sldId id="336" r:id="rId13"/>
    <p:sldId id="321" r:id="rId14"/>
    <p:sldId id="314" r:id="rId15"/>
    <p:sldId id="315" r:id="rId16"/>
    <p:sldId id="322" r:id="rId17"/>
    <p:sldId id="323" r:id="rId18"/>
    <p:sldId id="309" r:id="rId19"/>
    <p:sldId id="307" r:id="rId20"/>
    <p:sldId id="326" r:id="rId21"/>
    <p:sldId id="325" r:id="rId22"/>
    <p:sldId id="327" r:id="rId23"/>
    <p:sldId id="308" r:id="rId24"/>
    <p:sldId id="303" r:id="rId25"/>
    <p:sldId id="304" r:id="rId26"/>
    <p:sldId id="305" r:id="rId27"/>
    <p:sldId id="306" r:id="rId28"/>
    <p:sldId id="328" r:id="rId29"/>
    <p:sldId id="333" r:id="rId30"/>
    <p:sldId id="334" r:id="rId31"/>
  </p:sldIdLst>
  <p:sldSz cx="9144000" cy="6858000" type="screen4x3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/>
    <p:restoredTop sz="87424" autoAdjust="0"/>
  </p:normalViewPr>
  <p:slideViewPr>
    <p:cSldViewPr>
      <p:cViewPr>
        <p:scale>
          <a:sx n="60" d="100"/>
          <a:sy n="60" d="100"/>
        </p:scale>
        <p:origin x="-1164" y="-84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00296B6-8D8D-4279-96E0-A27273C28CF7}" type="doc">
      <dgm:prSet loTypeId="urn:microsoft.com/office/officeart/2009/3/layout/RandomtoResult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6A161E7E-0C73-41C9-BEF3-990D4ED8DFD5}">
      <dgm:prSet phldrT="[Text]"/>
      <dgm:spPr/>
      <dgm:t>
        <a:bodyPr/>
        <a:lstStyle/>
        <a:p>
          <a:r>
            <a:rPr lang="en-GB" dirty="0" smtClean="0"/>
            <a:t>Complexity</a:t>
          </a:r>
          <a:endParaRPr lang="en-GB" dirty="0"/>
        </a:p>
      </dgm:t>
    </dgm:pt>
    <dgm:pt modelId="{598E74BD-0157-4FDC-B4EC-F5F8421CD535}" type="parTrans" cxnId="{D7E6AA97-FD96-4426-A44C-CF45BD28C5AB}">
      <dgm:prSet/>
      <dgm:spPr/>
      <dgm:t>
        <a:bodyPr/>
        <a:lstStyle/>
        <a:p>
          <a:endParaRPr lang="en-GB"/>
        </a:p>
      </dgm:t>
    </dgm:pt>
    <dgm:pt modelId="{647FA554-BA9F-4602-9AA7-B353CFB6F623}" type="sibTrans" cxnId="{D7E6AA97-FD96-4426-A44C-CF45BD28C5AB}">
      <dgm:prSet/>
      <dgm:spPr/>
      <dgm:t>
        <a:bodyPr/>
        <a:lstStyle/>
        <a:p>
          <a:endParaRPr lang="en-GB"/>
        </a:p>
      </dgm:t>
    </dgm:pt>
    <dgm:pt modelId="{00B32F9E-CEFA-4D1C-9DA8-E25453DAF28F}">
      <dgm:prSet phldrT="[Text]"/>
      <dgm:spPr/>
      <dgm:t>
        <a:bodyPr/>
        <a:lstStyle/>
        <a:p>
          <a:r>
            <a:rPr lang="en-GB" dirty="0" smtClean="0"/>
            <a:t>Focus</a:t>
          </a:r>
          <a:endParaRPr lang="en-GB" dirty="0"/>
        </a:p>
      </dgm:t>
    </dgm:pt>
    <dgm:pt modelId="{896A0F16-274D-403F-B03D-61BA3954C8AF}" type="parTrans" cxnId="{31D8B6BA-20D6-4D98-A7CD-1D5F6BBE7C5C}">
      <dgm:prSet/>
      <dgm:spPr/>
      <dgm:t>
        <a:bodyPr/>
        <a:lstStyle/>
        <a:p>
          <a:endParaRPr lang="en-GB"/>
        </a:p>
      </dgm:t>
    </dgm:pt>
    <dgm:pt modelId="{4C8C3222-DAF3-4024-AEFB-7C47EF3F2A80}" type="sibTrans" cxnId="{31D8B6BA-20D6-4D98-A7CD-1D5F6BBE7C5C}">
      <dgm:prSet/>
      <dgm:spPr/>
      <dgm:t>
        <a:bodyPr/>
        <a:lstStyle/>
        <a:p>
          <a:endParaRPr lang="en-GB"/>
        </a:p>
      </dgm:t>
    </dgm:pt>
    <dgm:pt modelId="{1CA10E67-F8F8-48CD-B10D-20B362E542A9}" type="pres">
      <dgm:prSet presAssocID="{000296B6-8D8D-4279-96E0-A27273C28CF7}" presName="Name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en-GB"/>
        </a:p>
      </dgm:t>
    </dgm:pt>
    <dgm:pt modelId="{7AA78AD2-A188-4E55-BA18-54C26257148F}" type="pres">
      <dgm:prSet presAssocID="{6A161E7E-0C73-41C9-BEF3-990D4ED8DFD5}" presName="chaos" presStyleCnt="0"/>
      <dgm:spPr/>
    </dgm:pt>
    <dgm:pt modelId="{A00E23F6-F42C-4099-892D-DFB66C108E0D}" type="pres">
      <dgm:prSet presAssocID="{6A161E7E-0C73-41C9-BEF3-990D4ED8DFD5}" presName="parTx1" presStyleLbl="revTx" presStyleIdx="0" presStyleCnt="1"/>
      <dgm:spPr/>
      <dgm:t>
        <a:bodyPr/>
        <a:lstStyle/>
        <a:p>
          <a:endParaRPr lang="en-GB"/>
        </a:p>
      </dgm:t>
    </dgm:pt>
    <dgm:pt modelId="{24D5F12F-57F5-4EF3-B257-F51A2F3FDD78}" type="pres">
      <dgm:prSet presAssocID="{6A161E7E-0C73-41C9-BEF3-990D4ED8DFD5}" presName="c1" presStyleLbl="node1" presStyleIdx="0" presStyleCnt="19"/>
      <dgm:spPr/>
    </dgm:pt>
    <dgm:pt modelId="{A3F4FBA1-9B90-4160-B047-022D9E79BBA8}" type="pres">
      <dgm:prSet presAssocID="{6A161E7E-0C73-41C9-BEF3-990D4ED8DFD5}" presName="c2" presStyleLbl="node1" presStyleIdx="1" presStyleCnt="19"/>
      <dgm:spPr/>
    </dgm:pt>
    <dgm:pt modelId="{7DD1E72F-82E7-411A-BEC3-3ED2BFB59ED8}" type="pres">
      <dgm:prSet presAssocID="{6A161E7E-0C73-41C9-BEF3-990D4ED8DFD5}" presName="c3" presStyleLbl="node1" presStyleIdx="2" presStyleCnt="19"/>
      <dgm:spPr/>
    </dgm:pt>
    <dgm:pt modelId="{7AEB0F26-13E3-47DB-8E28-ED36ABFB46DD}" type="pres">
      <dgm:prSet presAssocID="{6A161E7E-0C73-41C9-BEF3-990D4ED8DFD5}" presName="c4" presStyleLbl="node1" presStyleIdx="3" presStyleCnt="19"/>
      <dgm:spPr/>
    </dgm:pt>
    <dgm:pt modelId="{D96A4954-B300-4C06-B140-6A827E383F3B}" type="pres">
      <dgm:prSet presAssocID="{6A161E7E-0C73-41C9-BEF3-990D4ED8DFD5}" presName="c5" presStyleLbl="node1" presStyleIdx="4" presStyleCnt="19"/>
      <dgm:spPr/>
    </dgm:pt>
    <dgm:pt modelId="{9FAD7F2E-BC09-4115-974E-A41412A1BF8D}" type="pres">
      <dgm:prSet presAssocID="{6A161E7E-0C73-41C9-BEF3-990D4ED8DFD5}" presName="c6" presStyleLbl="node1" presStyleIdx="5" presStyleCnt="19"/>
      <dgm:spPr/>
    </dgm:pt>
    <dgm:pt modelId="{396E9C4D-3D34-46A5-8F62-C780CB35CCE1}" type="pres">
      <dgm:prSet presAssocID="{6A161E7E-0C73-41C9-BEF3-990D4ED8DFD5}" presName="c7" presStyleLbl="node1" presStyleIdx="6" presStyleCnt="19"/>
      <dgm:spPr/>
    </dgm:pt>
    <dgm:pt modelId="{4B9B5892-D1FA-49F0-9BB7-0AE0AEBD9911}" type="pres">
      <dgm:prSet presAssocID="{6A161E7E-0C73-41C9-BEF3-990D4ED8DFD5}" presName="c8" presStyleLbl="node1" presStyleIdx="7" presStyleCnt="19"/>
      <dgm:spPr/>
    </dgm:pt>
    <dgm:pt modelId="{E39381A3-506F-4949-B49F-5A7297471366}" type="pres">
      <dgm:prSet presAssocID="{6A161E7E-0C73-41C9-BEF3-990D4ED8DFD5}" presName="c9" presStyleLbl="node1" presStyleIdx="8" presStyleCnt="19"/>
      <dgm:spPr/>
    </dgm:pt>
    <dgm:pt modelId="{0FE4985C-0B2A-462A-899E-4B2DAD42C149}" type="pres">
      <dgm:prSet presAssocID="{6A161E7E-0C73-41C9-BEF3-990D4ED8DFD5}" presName="c10" presStyleLbl="node1" presStyleIdx="9" presStyleCnt="19"/>
      <dgm:spPr/>
    </dgm:pt>
    <dgm:pt modelId="{5DA28EFF-ED47-4E30-8A81-F8B844CE4B5E}" type="pres">
      <dgm:prSet presAssocID="{6A161E7E-0C73-41C9-BEF3-990D4ED8DFD5}" presName="c11" presStyleLbl="node1" presStyleIdx="10" presStyleCnt="19"/>
      <dgm:spPr/>
    </dgm:pt>
    <dgm:pt modelId="{4E2CF086-56C4-4894-A1F6-D999258B3035}" type="pres">
      <dgm:prSet presAssocID="{6A161E7E-0C73-41C9-BEF3-990D4ED8DFD5}" presName="c12" presStyleLbl="node1" presStyleIdx="11" presStyleCnt="19"/>
      <dgm:spPr/>
    </dgm:pt>
    <dgm:pt modelId="{1DC9D7F1-3BC9-4519-A72D-793421D49E48}" type="pres">
      <dgm:prSet presAssocID="{6A161E7E-0C73-41C9-BEF3-990D4ED8DFD5}" presName="c13" presStyleLbl="node1" presStyleIdx="12" presStyleCnt="19"/>
      <dgm:spPr/>
    </dgm:pt>
    <dgm:pt modelId="{67D61153-CC19-4865-950C-56C4308C0872}" type="pres">
      <dgm:prSet presAssocID="{6A161E7E-0C73-41C9-BEF3-990D4ED8DFD5}" presName="c14" presStyleLbl="node1" presStyleIdx="13" presStyleCnt="19"/>
      <dgm:spPr/>
    </dgm:pt>
    <dgm:pt modelId="{95353E19-C1E5-49FE-9902-7DC2FB162CC7}" type="pres">
      <dgm:prSet presAssocID="{6A161E7E-0C73-41C9-BEF3-990D4ED8DFD5}" presName="c15" presStyleLbl="node1" presStyleIdx="14" presStyleCnt="19"/>
      <dgm:spPr/>
    </dgm:pt>
    <dgm:pt modelId="{A78049D7-8014-4B7F-871B-4B5EE4573750}" type="pres">
      <dgm:prSet presAssocID="{6A161E7E-0C73-41C9-BEF3-990D4ED8DFD5}" presName="c16" presStyleLbl="node1" presStyleIdx="15" presStyleCnt="19"/>
      <dgm:spPr/>
    </dgm:pt>
    <dgm:pt modelId="{276A6581-03FA-4C1A-99FE-38E985FFA010}" type="pres">
      <dgm:prSet presAssocID="{6A161E7E-0C73-41C9-BEF3-990D4ED8DFD5}" presName="c17" presStyleLbl="node1" presStyleIdx="16" presStyleCnt="19"/>
      <dgm:spPr/>
    </dgm:pt>
    <dgm:pt modelId="{77AE6304-B4BB-4AD7-AFF3-665836F5038B}" type="pres">
      <dgm:prSet presAssocID="{6A161E7E-0C73-41C9-BEF3-990D4ED8DFD5}" presName="c18" presStyleLbl="node1" presStyleIdx="17" presStyleCnt="19"/>
      <dgm:spPr/>
    </dgm:pt>
    <dgm:pt modelId="{FEC2F6B6-FF4C-4121-83A9-A31B48494AB3}" type="pres">
      <dgm:prSet presAssocID="{647FA554-BA9F-4602-9AA7-B353CFB6F623}" presName="chevronComposite1" presStyleCnt="0"/>
      <dgm:spPr/>
    </dgm:pt>
    <dgm:pt modelId="{07B9A274-8E43-45CE-AAC4-C6ECDA662FB7}" type="pres">
      <dgm:prSet presAssocID="{647FA554-BA9F-4602-9AA7-B353CFB6F623}" presName="chevron1" presStyleLbl="sibTrans2D1" presStyleIdx="0" presStyleCnt="2"/>
      <dgm:spPr/>
    </dgm:pt>
    <dgm:pt modelId="{4D66D461-CA2A-4979-8FD6-7B9386C15BB9}" type="pres">
      <dgm:prSet presAssocID="{647FA554-BA9F-4602-9AA7-B353CFB6F623}" presName="spChevron1" presStyleCnt="0"/>
      <dgm:spPr/>
    </dgm:pt>
    <dgm:pt modelId="{78406EAC-6868-4C3A-ACF1-58543012525B}" type="pres">
      <dgm:prSet presAssocID="{647FA554-BA9F-4602-9AA7-B353CFB6F623}" presName="overlap" presStyleCnt="0"/>
      <dgm:spPr/>
    </dgm:pt>
    <dgm:pt modelId="{7DB230AA-EB04-46A6-9803-DC8B5E4703D1}" type="pres">
      <dgm:prSet presAssocID="{647FA554-BA9F-4602-9AA7-B353CFB6F623}" presName="chevronComposite2" presStyleCnt="0"/>
      <dgm:spPr/>
    </dgm:pt>
    <dgm:pt modelId="{EE05D7FA-F783-4455-8BE4-5AD9C5B34F53}" type="pres">
      <dgm:prSet presAssocID="{647FA554-BA9F-4602-9AA7-B353CFB6F623}" presName="chevron2" presStyleLbl="sibTrans2D1" presStyleIdx="1" presStyleCnt="2"/>
      <dgm:spPr/>
    </dgm:pt>
    <dgm:pt modelId="{88F6E24A-95A9-4C99-B270-098462FED9EE}" type="pres">
      <dgm:prSet presAssocID="{647FA554-BA9F-4602-9AA7-B353CFB6F623}" presName="spChevron2" presStyleCnt="0"/>
      <dgm:spPr/>
    </dgm:pt>
    <dgm:pt modelId="{62D83961-77F4-42DA-B3EF-9A86590C1C3D}" type="pres">
      <dgm:prSet presAssocID="{00B32F9E-CEFA-4D1C-9DA8-E25453DAF28F}" presName="last" presStyleCnt="0"/>
      <dgm:spPr/>
    </dgm:pt>
    <dgm:pt modelId="{D262A56F-984C-42A3-94A8-A4E84A1E6BBA}" type="pres">
      <dgm:prSet presAssocID="{00B32F9E-CEFA-4D1C-9DA8-E25453DAF28F}" presName="circleTx" presStyleLbl="node1" presStyleIdx="18" presStyleCnt="19"/>
      <dgm:spPr/>
      <dgm:t>
        <a:bodyPr/>
        <a:lstStyle/>
        <a:p>
          <a:endParaRPr lang="en-GB"/>
        </a:p>
      </dgm:t>
    </dgm:pt>
    <dgm:pt modelId="{08BEECDA-F1A8-4783-B0D8-A2306A811B9E}" type="pres">
      <dgm:prSet presAssocID="{00B32F9E-CEFA-4D1C-9DA8-E25453DAF28F}" presName="spN" presStyleCnt="0"/>
      <dgm:spPr/>
    </dgm:pt>
  </dgm:ptLst>
  <dgm:cxnLst>
    <dgm:cxn modelId="{D7E6AA97-FD96-4426-A44C-CF45BD28C5AB}" srcId="{000296B6-8D8D-4279-96E0-A27273C28CF7}" destId="{6A161E7E-0C73-41C9-BEF3-990D4ED8DFD5}" srcOrd="0" destOrd="0" parTransId="{598E74BD-0157-4FDC-B4EC-F5F8421CD535}" sibTransId="{647FA554-BA9F-4602-9AA7-B353CFB6F623}"/>
    <dgm:cxn modelId="{EC6E6D55-6B5D-4AD6-8570-6363D296C86F}" type="presOf" srcId="{000296B6-8D8D-4279-96E0-A27273C28CF7}" destId="{1CA10E67-F8F8-48CD-B10D-20B362E542A9}" srcOrd="0" destOrd="0" presId="urn:microsoft.com/office/officeart/2009/3/layout/RandomtoResultProcess"/>
    <dgm:cxn modelId="{87F12E15-68D2-4CBA-ABCB-BA8D24FA4F0C}" type="presOf" srcId="{6A161E7E-0C73-41C9-BEF3-990D4ED8DFD5}" destId="{A00E23F6-F42C-4099-892D-DFB66C108E0D}" srcOrd="0" destOrd="0" presId="urn:microsoft.com/office/officeart/2009/3/layout/RandomtoResultProcess"/>
    <dgm:cxn modelId="{31D8B6BA-20D6-4D98-A7CD-1D5F6BBE7C5C}" srcId="{000296B6-8D8D-4279-96E0-A27273C28CF7}" destId="{00B32F9E-CEFA-4D1C-9DA8-E25453DAF28F}" srcOrd="1" destOrd="0" parTransId="{896A0F16-274D-403F-B03D-61BA3954C8AF}" sibTransId="{4C8C3222-DAF3-4024-AEFB-7C47EF3F2A80}"/>
    <dgm:cxn modelId="{68FDE003-F697-4770-AE0F-FFE98695E22C}" type="presOf" srcId="{00B32F9E-CEFA-4D1C-9DA8-E25453DAF28F}" destId="{D262A56F-984C-42A3-94A8-A4E84A1E6BBA}" srcOrd="0" destOrd="0" presId="urn:microsoft.com/office/officeart/2009/3/layout/RandomtoResultProcess"/>
    <dgm:cxn modelId="{4ED4F03B-06DA-4018-9828-BA38BB26EDA8}" type="presParOf" srcId="{1CA10E67-F8F8-48CD-B10D-20B362E542A9}" destId="{7AA78AD2-A188-4E55-BA18-54C26257148F}" srcOrd="0" destOrd="0" presId="urn:microsoft.com/office/officeart/2009/3/layout/RandomtoResultProcess"/>
    <dgm:cxn modelId="{E7AB93F1-817E-4FBC-AB3B-3BC30AFFACD1}" type="presParOf" srcId="{7AA78AD2-A188-4E55-BA18-54C26257148F}" destId="{A00E23F6-F42C-4099-892D-DFB66C108E0D}" srcOrd="0" destOrd="0" presId="urn:microsoft.com/office/officeart/2009/3/layout/RandomtoResultProcess"/>
    <dgm:cxn modelId="{9A2CCF3B-F7AD-44C7-843B-86FB05318A14}" type="presParOf" srcId="{7AA78AD2-A188-4E55-BA18-54C26257148F}" destId="{24D5F12F-57F5-4EF3-B257-F51A2F3FDD78}" srcOrd="1" destOrd="0" presId="urn:microsoft.com/office/officeart/2009/3/layout/RandomtoResultProcess"/>
    <dgm:cxn modelId="{922C2D55-A8A4-40B5-B310-636E83E10AB8}" type="presParOf" srcId="{7AA78AD2-A188-4E55-BA18-54C26257148F}" destId="{A3F4FBA1-9B90-4160-B047-022D9E79BBA8}" srcOrd="2" destOrd="0" presId="urn:microsoft.com/office/officeart/2009/3/layout/RandomtoResultProcess"/>
    <dgm:cxn modelId="{7D759B51-1D1D-485C-A78D-670A8FC5DC0B}" type="presParOf" srcId="{7AA78AD2-A188-4E55-BA18-54C26257148F}" destId="{7DD1E72F-82E7-411A-BEC3-3ED2BFB59ED8}" srcOrd="3" destOrd="0" presId="urn:microsoft.com/office/officeart/2009/3/layout/RandomtoResultProcess"/>
    <dgm:cxn modelId="{48F0AEBD-2150-4475-8E24-4D0F70AA2FC2}" type="presParOf" srcId="{7AA78AD2-A188-4E55-BA18-54C26257148F}" destId="{7AEB0F26-13E3-47DB-8E28-ED36ABFB46DD}" srcOrd="4" destOrd="0" presId="urn:microsoft.com/office/officeart/2009/3/layout/RandomtoResultProcess"/>
    <dgm:cxn modelId="{175EE9D8-4A62-4414-BECA-428D3DF36EBE}" type="presParOf" srcId="{7AA78AD2-A188-4E55-BA18-54C26257148F}" destId="{D96A4954-B300-4C06-B140-6A827E383F3B}" srcOrd="5" destOrd="0" presId="urn:microsoft.com/office/officeart/2009/3/layout/RandomtoResultProcess"/>
    <dgm:cxn modelId="{BCBE6FE8-27AE-4F91-B569-AF53C6917678}" type="presParOf" srcId="{7AA78AD2-A188-4E55-BA18-54C26257148F}" destId="{9FAD7F2E-BC09-4115-974E-A41412A1BF8D}" srcOrd="6" destOrd="0" presId="urn:microsoft.com/office/officeart/2009/3/layout/RandomtoResultProcess"/>
    <dgm:cxn modelId="{81F6D197-4FCF-453E-856D-E192EFDB629F}" type="presParOf" srcId="{7AA78AD2-A188-4E55-BA18-54C26257148F}" destId="{396E9C4D-3D34-46A5-8F62-C780CB35CCE1}" srcOrd="7" destOrd="0" presId="urn:microsoft.com/office/officeart/2009/3/layout/RandomtoResultProcess"/>
    <dgm:cxn modelId="{804B19B1-8E66-4DC7-A9C2-6CB5C1D819B2}" type="presParOf" srcId="{7AA78AD2-A188-4E55-BA18-54C26257148F}" destId="{4B9B5892-D1FA-49F0-9BB7-0AE0AEBD9911}" srcOrd="8" destOrd="0" presId="urn:microsoft.com/office/officeart/2009/3/layout/RandomtoResultProcess"/>
    <dgm:cxn modelId="{A7B453C2-761C-43D2-8F34-4FDEA8C47DF4}" type="presParOf" srcId="{7AA78AD2-A188-4E55-BA18-54C26257148F}" destId="{E39381A3-506F-4949-B49F-5A7297471366}" srcOrd="9" destOrd="0" presId="urn:microsoft.com/office/officeart/2009/3/layout/RandomtoResultProcess"/>
    <dgm:cxn modelId="{4192DDF9-ED70-4FB7-BE68-EEA9310EBFA9}" type="presParOf" srcId="{7AA78AD2-A188-4E55-BA18-54C26257148F}" destId="{0FE4985C-0B2A-462A-899E-4B2DAD42C149}" srcOrd="10" destOrd="0" presId="urn:microsoft.com/office/officeart/2009/3/layout/RandomtoResultProcess"/>
    <dgm:cxn modelId="{2F1347D4-5A58-4B71-89A1-0749506E80A7}" type="presParOf" srcId="{7AA78AD2-A188-4E55-BA18-54C26257148F}" destId="{5DA28EFF-ED47-4E30-8A81-F8B844CE4B5E}" srcOrd="11" destOrd="0" presId="urn:microsoft.com/office/officeart/2009/3/layout/RandomtoResultProcess"/>
    <dgm:cxn modelId="{7F180556-D567-4BC9-A200-C0BB05F840F4}" type="presParOf" srcId="{7AA78AD2-A188-4E55-BA18-54C26257148F}" destId="{4E2CF086-56C4-4894-A1F6-D999258B3035}" srcOrd="12" destOrd="0" presId="urn:microsoft.com/office/officeart/2009/3/layout/RandomtoResultProcess"/>
    <dgm:cxn modelId="{868036C9-C39A-41D8-803E-B23AFF3DCE66}" type="presParOf" srcId="{7AA78AD2-A188-4E55-BA18-54C26257148F}" destId="{1DC9D7F1-3BC9-4519-A72D-793421D49E48}" srcOrd="13" destOrd="0" presId="urn:microsoft.com/office/officeart/2009/3/layout/RandomtoResultProcess"/>
    <dgm:cxn modelId="{E905A15B-90B6-471F-B39D-A0A4D410EE2B}" type="presParOf" srcId="{7AA78AD2-A188-4E55-BA18-54C26257148F}" destId="{67D61153-CC19-4865-950C-56C4308C0872}" srcOrd="14" destOrd="0" presId="urn:microsoft.com/office/officeart/2009/3/layout/RandomtoResultProcess"/>
    <dgm:cxn modelId="{26ED066C-0420-4129-98D5-E2A6B5FB853E}" type="presParOf" srcId="{7AA78AD2-A188-4E55-BA18-54C26257148F}" destId="{95353E19-C1E5-49FE-9902-7DC2FB162CC7}" srcOrd="15" destOrd="0" presId="urn:microsoft.com/office/officeart/2009/3/layout/RandomtoResultProcess"/>
    <dgm:cxn modelId="{7411D4CB-5C8B-4DB9-AFDA-839981A2C199}" type="presParOf" srcId="{7AA78AD2-A188-4E55-BA18-54C26257148F}" destId="{A78049D7-8014-4B7F-871B-4B5EE4573750}" srcOrd="16" destOrd="0" presId="urn:microsoft.com/office/officeart/2009/3/layout/RandomtoResultProcess"/>
    <dgm:cxn modelId="{3B99AAE5-9716-4C98-AC6C-665F549B9C8F}" type="presParOf" srcId="{7AA78AD2-A188-4E55-BA18-54C26257148F}" destId="{276A6581-03FA-4C1A-99FE-38E985FFA010}" srcOrd="17" destOrd="0" presId="urn:microsoft.com/office/officeart/2009/3/layout/RandomtoResultProcess"/>
    <dgm:cxn modelId="{EA8D0548-DEE5-46E4-823D-538E883063AF}" type="presParOf" srcId="{7AA78AD2-A188-4E55-BA18-54C26257148F}" destId="{77AE6304-B4BB-4AD7-AFF3-665836F5038B}" srcOrd="18" destOrd="0" presId="urn:microsoft.com/office/officeart/2009/3/layout/RandomtoResultProcess"/>
    <dgm:cxn modelId="{FF8A7B0E-61B6-4A3F-863D-01B2DFE0D9C7}" type="presParOf" srcId="{1CA10E67-F8F8-48CD-B10D-20B362E542A9}" destId="{FEC2F6B6-FF4C-4121-83A9-A31B48494AB3}" srcOrd="1" destOrd="0" presId="urn:microsoft.com/office/officeart/2009/3/layout/RandomtoResultProcess"/>
    <dgm:cxn modelId="{22561EC7-D7CD-49B0-A7DD-C9A0F98442B2}" type="presParOf" srcId="{FEC2F6B6-FF4C-4121-83A9-A31B48494AB3}" destId="{07B9A274-8E43-45CE-AAC4-C6ECDA662FB7}" srcOrd="0" destOrd="0" presId="urn:microsoft.com/office/officeart/2009/3/layout/RandomtoResultProcess"/>
    <dgm:cxn modelId="{322EB558-ABAC-402F-9746-0F767F406413}" type="presParOf" srcId="{FEC2F6B6-FF4C-4121-83A9-A31B48494AB3}" destId="{4D66D461-CA2A-4979-8FD6-7B9386C15BB9}" srcOrd="1" destOrd="0" presId="urn:microsoft.com/office/officeart/2009/3/layout/RandomtoResultProcess"/>
    <dgm:cxn modelId="{F8E575BC-7AED-46E4-8E11-EEEDBA0DED4F}" type="presParOf" srcId="{1CA10E67-F8F8-48CD-B10D-20B362E542A9}" destId="{78406EAC-6868-4C3A-ACF1-58543012525B}" srcOrd="2" destOrd="0" presId="urn:microsoft.com/office/officeart/2009/3/layout/RandomtoResultProcess"/>
    <dgm:cxn modelId="{39A091A0-E5A6-4ED7-8527-21CEB5E2B7F6}" type="presParOf" srcId="{1CA10E67-F8F8-48CD-B10D-20B362E542A9}" destId="{7DB230AA-EB04-46A6-9803-DC8B5E4703D1}" srcOrd="3" destOrd="0" presId="urn:microsoft.com/office/officeart/2009/3/layout/RandomtoResultProcess"/>
    <dgm:cxn modelId="{BE7CB154-5355-42F5-AF1A-DDD7D42B2213}" type="presParOf" srcId="{7DB230AA-EB04-46A6-9803-DC8B5E4703D1}" destId="{EE05D7FA-F783-4455-8BE4-5AD9C5B34F53}" srcOrd="0" destOrd="0" presId="urn:microsoft.com/office/officeart/2009/3/layout/RandomtoResultProcess"/>
    <dgm:cxn modelId="{388C0C06-3CD3-431B-8164-25E4AA13909E}" type="presParOf" srcId="{7DB230AA-EB04-46A6-9803-DC8B5E4703D1}" destId="{88F6E24A-95A9-4C99-B270-098462FED9EE}" srcOrd="1" destOrd="0" presId="urn:microsoft.com/office/officeart/2009/3/layout/RandomtoResultProcess"/>
    <dgm:cxn modelId="{353D79FB-7ECC-42E2-891F-E3F1D4C2BB8B}" type="presParOf" srcId="{1CA10E67-F8F8-48CD-B10D-20B362E542A9}" destId="{62D83961-77F4-42DA-B3EF-9A86590C1C3D}" srcOrd="4" destOrd="0" presId="urn:microsoft.com/office/officeart/2009/3/layout/RandomtoResultProcess"/>
    <dgm:cxn modelId="{FB8C3953-81E0-40FC-9EDD-767ED8F5AB44}" type="presParOf" srcId="{62D83961-77F4-42DA-B3EF-9A86590C1C3D}" destId="{D262A56F-984C-42A3-94A8-A4E84A1E6BBA}" srcOrd="0" destOrd="0" presId="urn:microsoft.com/office/officeart/2009/3/layout/RandomtoResultProcess"/>
    <dgm:cxn modelId="{5C39C724-B0EB-40A3-A09C-344CC5D81546}" type="presParOf" srcId="{62D83961-77F4-42DA-B3EF-9A86590C1C3D}" destId="{08BEECDA-F1A8-4783-B0D8-A2306A811B9E}" srcOrd="1" destOrd="0" presId="urn:microsoft.com/office/officeart/2009/3/layout/RandomtoResultProcess"/>
  </dgm:cxnLst>
  <dgm:bg>
    <a:solidFill>
      <a:schemeClr val="bg1"/>
    </a:solid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17B0FFB-4CB7-4154-8780-A64B0240D1CF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</dgm:pt>
    <dgm:pt modelId="{F60C3665-A151-4A0B-8B7E-80A7896FD9F1}">
      <dgm:prSet phldrT="[Text]"/>
      <dgm:spPr/>
      <dgm:t>
        <a:bodyPr/>
        <a:lstStyle/>
        <a:p>
          <a:r>
            <a:rPr lang="en-GB" dirty="0" smtClean="0">
              <a:solidFill>
                <a:schemeClr val="tx2"/>
              </a:solidFill>
            </a:rPr>
            <a:t>Where we are now</a:t>
          </a:r>
          <a:endParaRPr lang="en-GB" dirty="0">
            <a:solidFill>
              <a:schemeClr val="tx2"/>
            </a:solidFill>
          </a:endParaRPr>
        </a:p>
      </dgm:t>
    </dgm:pt>
    <dgm:pt modelId="{58431EE2-F411-486F-8EB8-35264A8047CD}" type="parTrans" cxnId="{FF09DE8F-BCCE-40D6-8740-094387C09ED5}">
      <dgm:prSet/>
      <dgm:spPr/>
      <dgm:t>
        <a:bodyPr/>
        <a:lstStyle/>
        <a:p>
          <a:endParaRPr lang="en-GB"/>
        </a:p>
      </dgm:t>
    </dgm:pt>
    <dgm:pt modelId="{AC1F7E10-C1EA-4BEA-863B-C6E67695F28D}" type="sibTrans" cxnId="{FF09DE8F-BCCE-40D6-8740-094387C09ED5}">
      <dgm:prSet/>
      <dgm:spPr/>
      <dgm:t>
        <a:bodyPr/>
        <a:lstStyle/>
        <a:p>
          <a:endParaRPr lang="en-GB"/>
        </a:p>
      </dgm:t>
    </dgm:pt>
    <dgm:pt modelId="{C9A45F41-A789-4028-85B6-1D54C62014E4}">
      <dgm:prSet phldrT="[Text]"/>
      <dgm:spPr/>
      <dgm:t>
        <a:bodyPr/>
        <a:lstStyle/>
        <a:p>
          <a:r>
            <a:rPr lang="en-GB" dirty="0" smtClean="0">
              <a:solidFill>
                <a:schemeClr val="tx2"/>
              </a:solidFill>
            </a:rPr>
            <a:t>The journey</a:t>
          </a:r>
        </a:p>
      </dgm:t>
    </dgm:pt>
    <dgm:pt modelId="{5BC040FA-5EEA-4CC6-8F07-1867345E654D}" type="parTrans" cxnId="{13A55F94-9C04-479B-9D9F-8B0B201CEA9A}">
      <dgm:prSet/>
      <dgm:spPr/>
      <dgm:t>
        <a:bodyPr/>
        <a:lstStyle/>
        <a:p>
          <a:endParaRPr lang="en-GB"/>
        </a:p>
      </dgm:t>
    </dgm:pt>
    <dgm:pt modelId="{AF8D6153-6EFE-4074-836C-873F78B46980}" type="sibTrans" cxnId="{13A55F94-9C04-479B-9D9F-8B0B201CEA9A}">
      <dgm:prSet/>
      <dgm:spPr/>
      <dgm:t>
        <a:bodyPr/>
        <a:lstStyle/>
        <a:p>
          <a:endParaRPr lang="en-GB"/>
        </a:p>
      </dgm:t>
    </dgm:pt>
    <dgm:pt modelId="{039AE99E-8BD9-40DE-9818-1060519DE0B3}">
      <dgm:prSet phldrT="[Text]"/>
      <dgm:spPr/>
      <dgm:t>
        <a:bodyPr/>
        <a:lstStyle/>
        <a:p>
          <a:r>
            <a:rPr lang="en-GB" dirty="0" smtClean="0">
              <a:solidFill>
                <a:schemeClr val="tx2"/>
              </a:solidFill>
            </a:rPr>
            <a:t>Where we want to be</a:t>
          </a:r>
          <a:endParaRPr lang="en-GB" dirty="0">
            <a:solidFill>
              <a:schemeClr val="tx2"/>
            </a:solidFill>
          </a:endParaRPr>
        </a:p>
      </dgm:t>
    </dgm:pt>
    <dgm:pt modelId="{2D826478-860D-46BC-980A-44300EAEA2DF}" type="parTrans" cxnId="{9C4DF52E-A7DC-42BF-AEA1-18909F2D1C48}">
      <dgm:prSet/>
      <dgm:spPr/>
      <dgm:t>
        <a:bodyPr/>
        <a:lstStyle/>
        <a:p>
          <a:endParaRPr lang="en-GB"/>
        </a:p>
      </dgm:t>
    </dgm:pt>
    <dgm:pt modelId="{CE19C2DE-4A03-4B0F-977C-F8A55AEEEF48}" type="sibTrans" cxnId="{9C4DF52E-A7DC-42BF-AEA1-18909F2D1C48}">
      <dgm:prSet/>
      <dgm:spPr/>
      <dgm:t>
        <a:bodyPr/>
        <a:lstStyle/>
        <a:p>
          <a:endParaRPr lang="en-GB"/>
        </a:p>
      </dgm:t>
    </dgm:pt>
    <dgm:pt modelId="{C1D92C5E-89A1-4833-A228-C783C651F166}" type="pres">
      <dgm:prSet presAssocID="{217B0FFB-4CB7-4154-8780-A64B0240D1CF}" presName="arrowDiagram" presStyleCnt="0">
        <dgm:presLayoutVars>
          <dgm:chMax val="5"/>
          <dgm:dir/>
          <dgm:resizeHandles val="exact"/>
        </dgm:presLayoutVars>
      </dgm:prSet>
      <dgm:spPr/>
    </dgm:pt>
    <dgm:pt modelId="{8E5EFDF1-64AA-43E7-9F67-36BD488AFCA9}" type="pres">
      <dgm:prSet presAssocID="{217B0FFB-4CB7-4154-8780-A64B0240D1CF}" presName="arrow" presStyleLbl="bgShp" presStyleIdx="0" presStyleCnt="1" custLinFactNeighborX="622" custLinFactNeighborY="-32353"/>
      <dgm:spPr/>
    </dgm:pt>
    <dgm:pt modelId="{028B7E12-E2BE-4450-B7EB-CC73D5785F0D}" type="pres">
      <dgm:prSet presAssocID="{217B0FFB-4CB7-4154-8780-A64B0240D1CF}" presName="arrowDiagram3" presStyleCnt="0"/>
      <dgm:spPr/>
    </dgm:pt>
    <dgm:pt modelId="{FCE58262-EC88-4C2B-AE6B-EF4D43D4BA98}" type="pres">
      <dgm:prSet presAssocID="{F60C3665-A151-4A0B-8B7E-80A7896FD9F1}" presName="bullet3a" presStyleLbl="node1" presStyleIdx="0" presStyleCnt="3"/>
      <dgm:spPr/>
    </dgm:pt>
    <dgm:pt modelId="{8C03AEF7-FCA2-4FF5-A0D2-A66D8B8121B6}" type="pres">
      <dgm:prSet presAssocID="{F60C3665-A151-4A0B-8B7E-80A7896FD9F1}" presName="textBox3a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78FAA788-167F-4821-AD14-2FA39B71BB1A}" type="pres">
      <dgm:prSet presAssocID="{C9A45F41-A789-4028-85B6-1D54C62014E4}" presName="bullet3b" presStyleLbl="node1" presStyleIdx="1" presStyleCnt="3"/>
      <dgm:spPr/>
    </dgm:pt>
    <dgm:pt modelId="{FA32BAD2-EB65-428C-A1B5-B92B7E34B3E9}" type="pres">
      <dgm:prSet presAssocID="{C9A45F41-A789-4028-85B6-1D54C62014E4}" presName="textBox3b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32A487C4-86CD-4FB9-B2CD-1C0B20879BA2}" type="pres">
      <dgm:prSet presAssocID="{039AE99E-8BD9-40DE-9818-1060519DE0B3}" presName="bullet3c" presStyleLbl="node1" presStyleIdx="2" presStyleCnt="3"/>
      <dgm:spPr/>
    </dgm:pt>
    <dgm:pt modelId="{293FA035-0023-4DDD-9799-B58372D7B085}" type="pres">
      <dgm:prSet presAssocID="{039AE99E-8BD9-40DE-9818-1060519DE0B3}" presName="textBox3c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13A55F94-9C04-479B-9D9F-8B0B201CEA9A}" srcId="{217B0FFB-4CB7-4154-8780-A64B0240D1CF}" destId="{C9A45F41-A789-4028-85B6-1D54C62014E4}" srcOrd="1" destOrd="0" parTransId="{5BC040FA-5EEA-4CC6-8F07-1867345E654D}" sibTransId="{AF8D6153-6EFE-4074-836C-873F78B46980}"/>
    <dgm:cxn modelId="{8B76E5AE-594C-45FB-935A-3FD02B1C7148}" type="presOf" srcId="{217B0FFB-4CB7-4154-8780-A64B0240D1CF}" destId="{C1D92C5E-89A1-4833-A228-C783C651F166}" srcOrd="0" destOrd="0" presId="urn:microsoft.com/office/officeart/2005/8/layout/arrow2"/>
    <dgm:cxn modelId="{EED4ABC6-5C7D-4797-ABBE-07B4D1F314C8}" type="presOf" srcId="{039AE99E-8BD9-40DE-9818-1060519DE0B3}" destId="{293FA035-0023-4DDD-9799-B58372D7B085}" srcOrd="0" destOrd="0" presId="urn:microsoft.com/office/officeart/2005/8/layout/arrow2"/>
    <dgm:cxn modelId="{C529CC5D-5435-4C48-9CE6-9C4CAE0A27E6}" type="presOf" srcId="{C9A45F41-A789-4028-85B6-1D54C62014E4}" destId="{FA32BAD2-EB65-428C-A1B5-B92B7E34B3E9}" srcOrd="0" destOrd="0" presId="urn:microsoft.com/office/officeart/2005/8/layout/arrow2"/>
    <dgm:cxn modelId="{CFE6E6AB-CEF4-4A33-A380-0954F383D577}" type="presOf" srcId="{F60C3665-A151-4A0B-8B7E-80A7896FD9F1}" destId="{8C03AEF7-FCA2-4FF5-A0D2-A66D8B8121B6}" srcOrd="0" destOrd="0" presId="urn:microsoft.com/office/officeart/2005/8/layout/arrow2"/>
    <dgm:cxn modelId="{FF09DE8F-BCCE-40D6-8740-094387C09ED5}" srcId="{217B0FFB-4CB7-4154-8780-A64B0240D1CF}" destId="{F60C3665-A151-4A0B-8B7E-80A7896FD9F1}" srcOrd="0" destOrd="0" parTransId="{58431EE2-F411-486F-8EB8-35264A8047CD}" sibTransId="{AC1F7E10-C1EA-4BEA-863B-C6E67695F28D}"/>
    <dgm:cxn modelId="{9C4DF52E-A7DC-42BF-AEA1-18909F2D1C48}" srcId="{217B0FFB-4CB7-4154-8780-A64B0240D1CF}" destId="{039AE99E-8BD9-40DE-9818-1060519DE0B3}" srcOrd="2" destOrd="0" parTransId="{2D826478-860D-46BC-980A-44300EAEA2DF}" sibTransId="{CE19C2DE-4A03-4B0F-977C-F8A55AEEEF48}"/>
    <dgm:cxn modelId="{344DD7C5-AADD-4BE1-BC7D-E83336D9C919}" type="presParOf" srcId="{C1D92C5E-89A1-4833-A228-C783C651F166}" destId="{8E5EFDF1-64AA-43E7-9F67-36BD488AFCA9}" srcOrd="0" destOrd="0" presId="urn:microsoft.com/office/officeart/2005/8/layout/arrow2"/>
    <dgm:cxn modelId="{AC7D2FBE-F5A3-4DC5-8EB7-51F0393C9FC8}" type="presParOf" srcId="{C1D92C5E-89A1-4833-A228-C783C651F166}" destId="{028B7E12-E2BE-4450-B7EB-CC73D5785F0D}" srcOrd="1" destOrd="0" presId="urn:microsoft.com/office/officeart/2005/8/layout/arrow2"/>
    <dgm:cxn modelId="{FFE34746-2610-4350-998A-77C3622AA725}" type="presParOf" srcId="{028B7E12-E2BE-4450-B7EB-CC73D5785F0D}" destId="{FCE58262-EC88-4C2B-AE6B-EF4D43D4BA98}" srcOrd="0" destOrd="0" presId="urn:microsoft.com/office/officeart/2005/8/layout/arrow2"/>
    <dgm:cxn modelId="{63B0F202-0ED6-4E65-8C81-B68A427505B5}" type="presParOf" srcId="{028B7E12-E2BE-4450-B7EB-CC73D5785F0D}" destId="{8C03AEF7-FCA2-4FF5-A0D2-A66D8B8121B6}" srcOrd="1" destOrd="0" presId="urn:microsoft.com/office/officeart/2005/8/layout/arrow2"/>
    <dgm:cxn modelId="{57A68C6E-38EC-49D1-B71D-90AC656E17BF}" type="presParOf" srcId="{028B7E12-E2BE-4450-B7EB-CC73D5785F0D}" destId="{78FAA788-167F-4821-AD14-2FA39B71BB1A}" srcOrd="2" destOrd="0" presId="urn:microsoft.com/office/officeart/2005/8/layout/arrow2"/>
    <dgm:cxn modelId="{15DF2A38-FF31-41C8-AB9B-83A595C11A4F}" type="presParOf" srcId="{028B7E12-E2BE-4450-B7EB-CC73D5785F0D}" destId="{FA32BAD2-EB65-428C-A1B5-B92B7E34B3E9}" srcOrd="3" destOrd="0" presId="urn:microsoft.com/office/officeart/2005/8/layout/arrow2"/>
    <dgm:cxn modelId="{2E0536B4-F2CC-4ECB-9F3B-BDECB7ABBC79}" type="presParOf" srcId="{028B7E12-E2BE-4450-B7EB-CC73D5785F0D}" destId="{32A487C4-86CD-4FB9-B2CD-1C0B20879BA2}" srcOrd="4" destOrd="0" presId="urn:microsoft.com/office/officeart/2005/8/layout/arrow2"/>
    <dgm:cxn modelId="{EB115355-CE30-482B-BD60-A5B129374FB5}" type="presParOf" srcId="{028B7E12-E2BE-4450-B7EB-CC73D5785F0D}" destId="{293FA035-0023-4DDD-9799-B58372D7B085}" srcOrd="5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0E23F6-F42C-4099-892D-DFB66C108E0D}">
      <dsp:nvSpPr>
        <dsp:cNvPr id="0" name=""/>
        <dsp:cNvSpPr/>
      </dsp:nvSpPr>
      <dsp:spPr>
        <a:xfrm>
          <a:off x="144867" y="1160993"/>
          <a:ext cx="2153416" cy="7096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4450" tIns="44450" rIns="44450" bIns="444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500" kern="1200" dirty="0" smtClean="0"/>
            <a:t>Complexity</a:t>
          </a:r>
          <a:endParaRPr lang="en-GB" sz="3500" kern="1200" dirty="0"/>
        </a:p>
      </dsp:txBody>
      <dsp:txXfrm>
        <a:off x="144867" y="1160993"/>
        <a:ext cx="2153416" cy="709648"/>
      </dsp:txXfrm>
    </dsp:sp>
    <dsp:sp modelId="{24D5F12F-57F5-4EF3-B257-F51A2F3FDD78}">
      <dsp:nvSpPr>
        <dsp:cNvPr id="0" name=""/>
        <dsp:cNvSpPr/>
      </dsp:nvSpPr>
      <dsp:spPr>
        <a:xfrm>
          <a:off x="142420" y="945162"/>
          <a:ext cx="171294" cy="17129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3F4FBA1-9B90-4160-B047-022D9E79BBA8}">
      <dsp:nvSpPr>
        <dsp:cNvPr id="0" name=""/>
        <dsp:cNvSpPr/>
      </dsp:nvSpPr>
      <dsp:spPr>
        <a:xfrm>
          <a:off x="262326" y="705350"/>
          <a:ext cx="171294" cy="17129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DD1E72F-82E7-411A-BEC3-3ED2BFB59ED8}">
      <dsp:nvSpPr>
        <dsp:cNvPr id="0" name=""/>
        <dsp:cNvSpPr/>
      </dsp:nvSpPr>
      <dsp:spPr>
        <a:xfrm>
          <a:off x="550101" y="753312"/>
          <a:ext cx="269177" cy="26917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EB0F26-13E3-47DB-8E28-ED36ABFB46DD}">
      <dsp:nvSpPr>
        <dsp:cNvPr id="0" name=""/>
        <dsp:cNvSpPr/>
      </dsp:nvSpPr>
      <dsp:spPr>
        <a:xfrm>
          <a:off x="789913" y="489519"/>
          <a:ext cx="171294" cy="17129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6A4954-B300-4C06-B140-6A827E383F3B}">
      <dsp:nvSpPr>
        <dsp:cNvPr id="0" name=""/>
        <dsp:cNvSpPr/>
      </dsp:nvSpPr>
      <dsp:spPr>
        <a:xfrm>
          <a:off x="1101669" y="393594"/>
          <a:ext cx="171294" cy="17129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AD7F2E-BC09-4115-974E-A41412A1BF8D}">
      <dsp:nvSpPr>
        <dsp:cNvPr id="0" name=""/>
        <dsp:cNvSpPr/>
      </dsp:nvSpPr>
      <dsp:spPr>
        <a:xfrm>
          <a:off x="1485369" y="561462"/>
          <a:ext cx="171294" cy="17129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6E9C4D-3D34-46A5-8F62-C780CB35CCE1}">
      <dsp:nvSpPr>
        <dsp:cNvPr id="0" name=""/>
        <dsp:cNvSpPr/>
      </dsp:nvSpPr>
      <dsp:spPr>
        <a:xfrm>
          <a:off x="1725181" y="681369"/>
          <a:ext cx="269177" cy="26917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B9B5892-D1FA-49F0-9BB7-0AE0AEBD9911}">
      <dsp:nvSpPr>
        <dsp:cNvPr id="0" name=""/>
        <dsp:cNvSpPr/>
      </dsp:nvSpPr>
      <dsp:spPr>
        <a:xfrm>
          <a:off x="2060918" y="945162"/>
          <a:ext cx="171294" cy="17129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9381A3-506F-4949-B49F-5A7297471366}">
      <dsp:nvSpPr>
        <dsp:cNvPr id="0" name=""/>
        <dsp:cNvSpPr/>
      </dsp:nvSpPr>
      <dsp:spPr>
        <a:xfrm>
          <a:off x="2204806" y="1208956"/>
          <a:ext cx="171294" cy="17129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E4985C-0B2A-462A-899E-4B2DAD42C149}">
      <dsp:nvSpPr>
        <dsp:cNvPr id="0" name=""/>
        <dsp:cNvSpPr/>
      </dsp:nvSpPr>
      <dsp:spPr>
        <a:xfrm>
          <a:off x="957782" y="705350"/>
          <a:ext cx="440471" cy="44047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A28EFF-ED47-4E30-8A81-F8B844CE4B5E}">
      <dsp:nvSpPr>
        <dsp:cNvPr id="0" name=""/>
        <dsp:cNvSpPr/>
      </dsp:nvSpPr>
      <dsp:spPr>
        <a:xfrm>
          <a:off x="22514" y="1616637"/>
          <a:ext cx="171294" cy="17129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2CF086-56C4-4894-A1F6-D999258B3035}">
      <dsp:nvSpPr>
        <dsp:cNvPr id="0" name=""/>
        <dsp:cNvSpPr/>
      </dsp:nvSpPr>
      <dsp:spPr>
        <a:xfrm>
          <a:off x="166401" y="1832468"/>
          <a:ext cx="269177" cy="26917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DC9D7F1-3BC9-4519-A72D-793421D49E48}">
      <dsp:nvSpPr>
        <dsp:cNvPr id="0" name=""/>
        <dsp:cNvSpPr/>
      </dsp:nvSpPr>
      <dsp:spPr>
        <a:xfrm>
          <a:off x="526120" y="2024317"/>
          <a:ext cx="391530" cy="39153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7D61153-CC19-4865-950C-56C4308C0872}">
      <dsp:nvSpPr>
        <dsp:cNvPr id="0" name=""/>
        <dsp:cNvSpPr/>
      </dsp:nvSpPr>
      <dsp:spPr>
        <a:xfrm>
          <a:off x="1029726" y="2336073"/>
          <a:ext cx="171294" cy="17129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353E19-C1E5-49FE-9902-7DC2FB162CC7}">
      <dsp:nvSpPr>
        <dsp:cNvPr id="0" name=""/>
        <dsp:cNvSpPr/>
      </dsp:nvSpPr>
      <dsp:spPr>
        <a:xfrm>
          <a:off x="1125650" y="2024317"/>
          <a:ext cx="269177" cy="26917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8049D7-8014-4B7F-871B-4B5EE4573750}">
      <dsp:nvSpPr>
        <dsp:cNvPr id="0" name=""/>
        <dsp:cNvSpPr/>
      </dsp:nvSpPr>
      <dsp:spPr>
        <a:xfrm>
          <a:off x="1365463" y="2360055"/>
          <a:ext cx="171294" cy="17129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6A6581-03FA-4C1A-99FE-38E985FFA010}">
      <dsp:nvSpPr>
        <dsp:cNvPr id="0" name=""/>
        <dsp:cNvSpPr/>
      </dsp:nvSpPr>
      <dsp:spPr>
        <a:xfrm>
          <a:off x="1581294" y="1976355"/>
          <a:ext cx="391530" cy="39153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AE6304-B4BB-4AD7-AFF3-665836F5038B}">
      <dsp:nvSpPr>
        <dsp:cNvPr id="0" name=""/>
        <dsp:cNvSpPr/>
      </dsp:nvSpPr>
      <dsp:spPr>
        <a:xfrm>
          <a:off x="2108881" y="1880430"/>
          <a:ext cx="269177" cy="26917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7B9A274-8E43-45CE-AAC4-C6ECDA662FB7}">
      <dsp:nvSpPr>
        <dsp:cNvPr id="0" name=""/>
        <dsp:cNvSpPr/>
      </dsp:nvSpPr>
      <dsp:spPr>
        <a:xfrm>
          <a:off x="2378058" y="752913"/>
          <a:ext cx="790534" cy="1509216"/>
        </a:xfrm>
        <a:prstGeom prst="chevron">
          <a:avLst>
            <a:gd name="adj" fmla="val 6231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E05D7FA-F783-4455-8BE4-5AD9C5B34F53}">
      <dsp:nvSpPr>
        <dsp:cNvPr id="0" name=""/>
        <dsp:cNvSpPr/>
      </dsp:nvSpPr>
      <dsp:spPr>
        <a:xfrm>
          <a:off x="3024859" y="752913"/>
          <a:ext cx="790534" cy="1509216"/>
        </a:xfrm>
        <a:prstGeom prst="chevron">
          <a:avLst>
            <a:gd name="adj" fmla="val 6231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62A56F-984C-42A3-94A8-A4E84A1E6BBA}">
      <dsp:nvSpPr>
        <dsp:cNvPr id="0" name=""/>
        <dsp:cNvSpPr/>
      </dsp:nvSpPr>
      <dsp:spPr>
        <a:xfrm>
          <a:off x="3901634" y="628189"/>
          <a:ext cx="1832603" cy="183260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500" kern="1200" dirty="0" smtClean="0"/>
            <a:t>Focus</a:t>
          </a:r>
          <a:endParaRPr lang="en-GB" sz="3500" kern="1200" dirty="0"/>
        </a:p>
      </dsp:txBody>
      <dsp:txXfrm>
        <a:off x="4170012" y="896567"/>
        <a:ext cx="1295847" cy="129584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5EFDF1-64AA-43E7-9F67-36BD488AFCA9}">
      <dsp:nvSpPr>
        <dsp:cNvPr id="0" name=""/>
        <dsp:cNvSpPr/>
      </dsp:nvSpPr>
      <dsp:spPr>
        <a:xfrm>
          <a:off x="415971" y="0"/>
          <a:ext cx="7834470" cy="4896544"/>
        </a:xfrm>
        <a:prstGeom prst="swooshArrow">
          <a:avLst>
            <a:gd name="adj1" fmla="val 25000"/>
            <a:gd name="adj2" fmla="val 25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E58262-EC88-4C2B-AE6B-EF4D43D4BA98}">
      <dsp:nvSpPr>
        <dsp:cNvPr id="0" name=""/>
        <dsp:cNvSpPr/>
      </dsp:nvSpPr>
      <dsp:spPr>
        <a:xfrm>
          <a:off x="1362218" y="3379594"/>
          <a:ext cx="203696" cy="20369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C03AEF7-FCA2-4FF5-A0D2-A66D8B8121B6}">
      <dsp:nvSpPr>
        <dsp:cNvPr id="0" name=""/>
        <dsp:cNvSpPr/>
      </dsp:nvSpPr>
      <dsp:spPr>
        <a:xfrm>
          <a:off x="1464066" y="3481442"/>
          <a:ext cx="1825431" cy="14151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7934" tIns="0" rIns="0" bIns="0" numCol="1" spcCol="1270" anchor="t" anchorCtr="0">
          <a:noAutofit/>
        </a:bodyPr>
        <a:lstStyle/>
        <a:p>
          <a:pPr lvl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300" kern="1200" dirty="0" smtClean="0">
              <a:solidFill>
                <a:schemeClr val="tx2"/>
              </a:solidFill>
            </a:rPr>
            <a:t>Where we are now</a:t>
          </a:r>
          <a:endParaRPr lang="en-GB" sz="3300" kern="1200" dirty="0">
            <a:solidFill>
              <a:schemeClr val="tx2"/>
            </a:solidFill>
          </a:endParaRPr>
        </a:p>
      </dsp:txBody>
      <dsp:txXfrm>
        <a:off x="1464066" y="3481442"/>
        <a:ext cx="1825431" cy="1415101"/>
      </dsp:txXfrm>
    </dsp:sp>
    <dsp:sp modelId="{78FAA788-167F-4821-AD14-2FA39B71BB1A}">
      <dsp:nvSpPr>
        <dsp:cNvPr id="0" name=""/>
        <dsp:cNvSpPr/>
      </dsp:nvSpPr>
      <dsp:spPr>
        <a:xfrm>
          <a:off x="3160229" y="2048714"/>
          <a:ext cx="368220" cy="36822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32BAD2-EB65-428C-A1B5-B92B7E34B3E9}">
      <dsp:nvSpPr>
        <dsp:cNvPr id="0" name=""/>
        <dsp:cNvSpPr/>
      </dsp:nvSpPr>
      <dsp:spPr>
        <a:xfrm>
          <a:off x="3344339" y="2232824"/>
          <a:ext cx="1880272" cy="26637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5112" tIns="0" rIns="0" bIns="0" numCol="1" spcCol="1270" anchor="t" anchorCtr="0">
          <a:noAutofit/>
        </a:bodyPr>
        <a:lstStyle/>
        <a:p>
          <a:pPr lvl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300" kern="1200" dirty="0" smtClean="0">
              <a:solidFill>
                <a:schemeClr val="tx2"/>
              </a:solidFill>
            </a:rPr>
            <a:t>The journey</a:t>
          </a:r>
        </a:p>
      </dsp:txBody>
      <dsp:txXfrm>
        <a:off x="3344339" y="2232824"/>
        <a:ext cx="1880272" cy="2663719"/>
      </dsp:txXfrm>
    </dsp:sp>
    <dsp:sp modelId="{32A487C4-86CD-4FB9-B2CD-1C0B20879BA2}">
      <dsp:nvSpPr>
        <dsp:cNvPr id="0" name=""/>
        <dsp:cNvSpPr/>
      </dsp:nvSpPr>
      <dsp:spPr>
        <a:xfrm>
          <a:off x="5322543" y="1238825"/>
          <a:ext cx="509240" cy="50924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93FA035-0023-4DDD-9799-B58372D7B085}">
      <dsp:nvSpPr>
        <dsp:cNvPr id="0" name=""/>
        <dsp:cNvSpPr/>
      </dsp:nvSpPr>
      <dsp:spPr>
        <a:xfrm>
          <a:off x="5577163" y="1493445"/>
          <a:ext cx="1880272" cy="34030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9836" tIns="0" rIns="0" bIns="0" numCol="1" spcCol="1270" anchor="t" anchorCtr="0">
          <a:noAutofit/>
        </a:bodyPr>
        <a:lstStyle/>
        <a:p>
          <a:pPr lvl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300" kern="1200" dirty="0" smtClean="0">
              <a:solidFill>
                <a:schemeClr val="tx2"/>
              </a:solidFill>
            </a:rPr>
            <a:t>Where we want to be</a:t>
          </a:r>
          <a:endParaRPr lang="en-GB" sz="3300" kern="1200" dirty="0">
            <a:solidFill>
              <a:schemeClr val="tx2"/>
            </a:solidFill>
          </a:endParaRPr>
        </a:p>
      </dsp:txBody>
      <dsp:txXfrm>
        <a:off x="5577163" y="1493445"/>
        <a:ext cx="1880272" cy="340309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RandomtoResultProcess">
  <dgm:title val=""/>
  <dgm:desc val=""/>
  <dgm:catLst>
    <dgm:cat type="process" pri="1275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Name0">
    <dgm:varLst>
      <dgm:dir/>
      <dgm:animOne val="branch"/>
      <dgm:animLvl val="lvl"/>
    </dgm:varLst>
    <dgm:choose name="Name1">
      <dgm:if name="Name2" func="var" arg="dir" op="equ" val="norm">
        <dgm:alg type="lin">
          <dgm:param type="fallback" val="2D"/>
          <dgm:param type="nodeVertAlign" val="t"/>
        </dgm:alg>
      </dgm:if>
      <dgm:else name="Name3">
        <dgm:alg type="lin">
          <dgm:param type="fallback" val="2D"/>
          <dgm:param type="nodeVertAlign" val="t"/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userH" refType="h" fact="2"/>
      <dgm:constr type="w" for="ch" forName="chaos" refType="userH" fact="0.681"/>
      <dgm:constr type="h" for="ch" forName="chaos" refType="userH"/>
      <dgm:constr type="w" for="ch" forName="middle" refType="userH" fact="0.6"/>
      <dgm:constr type="h" for="ch" forName="middle" refType="userH"/>
      <dgm:constr type="w" for="ch" forName="last" refType="userH" fact="0.6"/>
      <dgm:constr type="h" for="ch" forName="last" refType="userH"/>
      <dgm:constr type="w" for="ch" forName="chevronComposite1" refType="userH" fact="0.22"/>
      <dgm:constr type="h" for="ch" forName="chevronComposite1" refType="userH" fact="0.52"/>
      <dgm:constr type="w" for="ch" forName="chevronComposite2" refType="userH" fact="0.22"/>
      <dgm:constr type="h" for="ch" forName="chevronComposite2" refType="userH" fact="0.52"/>
      <dgm:constr type="w" for="ch" forName="overlap" refType="userH" fact="-0.04"/>
      <dgm:constr type="h" for="ch" forName="overlap" refType="userH" fact="0.06"/>
      <dgm:constr type="primFontSz" for="des" forName="parTx1" op="equ" val="65"/>
      <dgm:constr type="primFontSz" for="des" forName="parTxMid" refType="primFontSz" refFor="des" refForName="parTx1" op="equ"/>
      <dgm:constr type="primFontSz" for="des" forName="circleTx" refType="primFontSz" refFor="des" refForName="parTx1" op="equ"/>
      <dgm:constr type="primFontSz" for="des" forName="desTx1" op="equ" val="65"/>
      <dgm:constr type="primFontSz" for="des" forName="desTxMid" refType="primFontSz" refFor="des" refForName="desTx1" op="equ"/>
      <dgm:constr type="primFontSz" for="des" forName="desTxN" refType="primFontSz" refFor="des" refForName="desTx1" op="equ"/>
    </dgm:constrLst>
    <dgm:forEach name="Name4" axis="ch" ptType="node">
      <dgm:choose name="Name5">
        <dgm:if name="Name6" axis="self" ptType="node" func="pos" op="equ" val="1">
          <dgm:layoutNode name="chaos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parTx1" refType="w" fact="0.5"/>
              <dgm:constr type="t" for="ch" forName="parTx1" refType="w" fact="0.32"/>
              <dgm:constr type="w" for="ch" forName="parTx1" refType="w" fact="0.88"/>
              <dgm:constr type="h" for="ch" forName="parTx1" refType="w" fact="0.29"/>
              <dgm:constr type="ctrX" for="ch" forName="desTx1" refType="w" fact="0.5"/>
              <dgm:constr type="b" for="ch" forName="desTx1" refType="h"/>
              <dgm:constr type="w" for="ch" forName="desTx1" refType="w" fact="0.88"/>
              <dgm:constr type="h" for="ch" forName="desTx1" refType="h" fact="0.37"/>
              <dgm:constr type="l" for="ch" forName="c1" refType="w" fact="0.05"/>
              <dgm:constr type="t" for="ch" forName="c1" refType="w" fact="0.23"/>
              <dgm:constr type="w" for="ch" forName="c1" refType="w" fact="0.07"/>
              <dgm:constr type="h" for="ch" forName="c1" refType="w" refFor="ch" refForName="c1"/>
              <dgm:constr type="l" for="ch" forName="c2" refType="w" fact="0.1"/>
              <dgm:constr type="t" for="ch" forName="c2" refType="w" fact="0.13"/>
              <dgm:constr type="w" for="ch" forName="c2" refType="w" fact="0.07"/>
              <dgm:constr type="h" for="ch" forName="c2" refType="w" refFor="ch" refForName="c2"/>
              <dgm:constr type="l" for="ch" forName="c3" refType="w" fact="0.22"/>
              <dgm:constr type="t" for="ch" forName="c3" refType="w" fact="0.15"/>
              <dgm:constr type="w" for="ch" forName="c3" refType="w" fact="0.11"/>
              <dgm:constr type="h" for="ch" forName="c3" refType="w" refFor="ch" refForName="c3"/>
              <dgm:constr type="l" for="ch" forName="c4" refType="w" fact="0.32"/>
              <dgm:constr type="t" for="ch" forName="c4" refType="w" fact="0.04"/>
              <dgm:constr type="w" for="ch" forName="c4" refType="w" fact="0.07"/>
              <dgm:constr type="h" for="ch" forName="c4" refType="w" refFor="ch" refForName="c4"/>
              <dgm:constr type="l" for="ch" forName="c5" refType="w" fact="0.45"/>
              <dgm:constr type="t" for="ch" forName="c5" refType="w" fact="0"/>
              <dgm:constr type="w" for="ch" forName="c5" refType="w" fact="0.07"/>
              <dgm:constr type="h" for="ch" forName="c5" refType="w" refFor="ch" refForName="c5"/>
              <dgm:constr type="l" for="ch" forName="c6" refType="w" fact="0.61"/>
              <dgm:constr type="t" for="ch" forName="c6" refType="w" fact="0.07"/>
              <dgm:constr type="w" for="ch" forName="c6" refType="w" fact="0.07"/>
              <dgm:constr type="h" for="ch" forName="c6" refType="w" refFor="ch" refForName="c6"/>
              <dgm:constr type="l" for="ch" forName="c7" refType="w" fact="0.71"/>
              <dgm:constr type="t" for="ch" forName="c7" refType="w" fact="0.12"/>
              <dgm:constr type="w" for="ch" forName="c7" refType="w" fact="0.11"/>
              <dgm:constr type="h" for="ch" forName="c7" refType="w" refFor="ch" refForName="c7"/>
              <dgm:constr type="l" for="ch" forName="c8" refType="w" fact="0.85"/>
              <dgm:constr type="t" for="ch" forName="c8" refType="w" fact="0.23"/>
              <dgm:constr type="w" for="ch" forName="c8" refType="w" fact="0.07"/>
              <dgm:constr type="h" for="ch" forName="c8" refType="w" refFor="ch" refForName="c8"/>
              <dgm:constr type="l" for="ch" forName="c9" refType="w" fact="0.91"/>
              <dgm:constr type="t" for="ch" forName="c9" refType="w" fact="0.34"/>
              <dgm:constr type="w" for="ch" forName="c9" refType="w" fact="0.07"/>
              <dgm:constr type="h" for="ch" forName="c9" refType="w" refFor="ch" refForName="c9"/>
              <dgm:constr type="l" for="ch" forName="c10" refType="w" fact="0.39"/>
              <dgm:constr type="t" for="ch" forName="c10" refType="w" fact="0.13"/>
              <dgm:constr type="w" for="ch" forName="c10" refType="w" fact="0.18"/>
              <dgm:constr type="h" for="ch" forName="c10" refType="w" refFor="ch" refForName="c10"/>
              <dgm:constr type="l" for="ch" forName="c11" refType="w" fact="0"/>
              <dgm:constr type="t" for="ch" forName="c11" refType="w" fact="0.51"/>
              <dgm:constr type="w" for="ch" forName="c11" refType="w" fact="0.07"/>
              <dgm:constr type="h" for="ch" forName="c11" refType="w" refFor="ch" refForName="c11"/>
              <dgm:constr type="l" for="ch" forName="c12" refType="w" fact="0.06"/>
              <dgm:constr type="t" for="ch" forName="c12" refType="w" fact="0.6"/>
              <dgm:constr type="w" for="ch" forName="c12" refType="w" fact="0.11"/>
              <dgm:constr type="h" for="ch" forName="c12" refType="w" refFor="ch" refForName="c12"/>
              <dgm:constr type="l" for="ch" forName="c13" refType="w" fact="0.21"/>
              <dgm:constr type="t" for="ch" forName="c13" refType="w" fact="0.68"/>
              <dgm:constr type="w" for="ch" forName="c13" refType="w" fact="0.16"/>
              <dgm:constr type="h" for="ch" forName="c13" refType="w" refFor="ch" refForName="c13"/>
              <dgm:constr type="l" for="ch" forName="c14" refType="w" fact="0.42"/>
              <dgm:constr type="t" for="ch" forName="c14" refType="w" fact="0.81"/>
              <dgm:constr type="w" for="ch" forName="c14" refType="w" fact="0.07"/>
              <dgm:constr type="h" for="ch" forName="c14" refType="w" refFor="ch" refForName="c14"/>
              <dgm:constr type="l" for="ch" forName="c15" refType="w" fact="0.46"/>
              <dgm:constr type="t" for="ch" forName="c15" refType="w" fact="0.68"/>
              <dgm:constr type="w" for="ch" forName="c15" refType="w" fact="0.11"/>
              <dgm:constr type="h" for="ch" forName="c15" refType="w" refFor="ch" refForName="c15"/>
              <dgm:constr type="l" for="ch" forName="c16" refType="w" fact="0.56"/>
              <dgm:constr type="t" for="ch" forName="c16" refType="w" fact="0.82"/>
              <dgm:constr type="w" for="ch" forName="c16" refType="w" fact="0.07"/>
              <dgm:constr type="h" for="ch" forName="c16" refType="w" refFor="ch" refForName="c16"/>
              <dgm:constr type="l" for="ch" forName="c17" refType="w" fact="0.65"/>
              <dgm:constr type="t" for="ch" forName="c17" refType="w" fact="0.66"/>
              <dgm:constr type="w" for="ch" forName="c17" refType="w" fact="0.16"/>
              <dgm:constr type="h" for="ch" forName="c17" refType="w" refFor="ch" refForName="c17"/>
              <dgm:constr type="l" for="ch" forName="c18" refType="w" fact="0.87"/>
              <dgm:constr type="t" for="ch" forName="c18" refType="w" fact="0.62"/>
              <dgm:constr type="w" for="ch" forName="c18" refType="w" fact="0.11"/>
              <dgm:constr type="h" for="ch" forName="c18" refType="w" refFor="ch" refForName="c18"/>
            </dgm:constrLst>
            <dgm:layoutNode name="parTx1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7">
              <dgm:if name="Name8" axis="ch" ptType="node" func="cnt" op="gte" val="1">
                <dgm:layoutNode name="desTx1" styleLbl="revTx">
                  <dgm:varLst>
                    <dgm:bulletEnabled val="1"/>
                  </dgm:varLst>
                  <dgm:choose name="Name9">
                    <dgm:if name="Name10" axis="ch" ptType="node" func="cnt" op="equ" val="1">
                      <dgm:alg type="tx">
                        <dgm:param type="shpTxLTRAlignCh" val="l"/>
                      </dgm:alg>
                    </dgm:if>
                    <dgm:else name="Name11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2"/>
            </dgm:choose>
            <dgm:layoutNode name="c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9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0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layoutNode>
        </dgm:if>
        <dgm:if name="Name13" axis="self" ptType="node" func="revPos" op="equ" val="1">
          <dgm:layoutNode name="last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circleTx" refType="w" fact="0.5"/>
              <dgm:constr type="t" for="ch" forName="circleTx" refType="w" fact="0.117"/>
              <dgm:constr type="w" for="ch" forName="circleTx" refType="h" refFor="ch" refForName="circleTx"/>
              <dgm:constr type="h" for="ch" forName="circleTx" refType="w" fact="0.85"/>
              <dgm:constr type="l" for="ch" forName="desTxN"/>
              <dgm:constr type="b" for="ch" forName="desTxN" refType="h"/>
              <dgm:constr type="w" for="ch" forName="desTxN" refType="w"/>
              <dgm:constr type="h" for="ch" forName="desTxN" refType="h" fact="0.37"/>
              <dgm:constr type="ctrX" for="ch" forName="spN" refType="w" fact="0.5"/>
              <dgm:constr type="t" for="ch" forName="spN"/>
              <dgm:constr type="w" for="ch" forName="spN" refType="w" fact="0.93"/>
              <dgm:constr type="h" for="ch" forName="spN" refType="h" fact="0.01"/>
            </dgm:constrLst>
            <dgm:layoutNode name="circleTx" styleLbl="node1">
              <dgm:alg type="tx"/>
              <dgm:shape xmlns:r="http://schemas.openxmlformats.org/officeDocument/2006/relationships" type="ellipse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  <dgm:choose name="Name14">
              <dgm:if name="Name15" axis="ch" ptType="node" func="cnt" op="gte" val="1">
                <dgm:layoutNode name="desTxN" styleLbl="revTx">
                  <dgm:varLst>
                    <dgm:bulletEnabled val="1"/>
                  </dgm:varLst>
                  <dgm:choose name="Name16">
                    <dgm:if name="Name17" axis="ch" ptType="node" func="cnt" op="equ" val="1">
                      <dgm:alg type="tx">
                        <dgm:param type="shpTxLTRAlignCh" val="l"/>
                      </dgm:alg>
                    </dgm:if>
                    <dgm:else name="Name18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  <dgm:layoutNode name="spN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if>
        <dgm:else name="Name20">
          <dgm:layoutNode name="middl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l" for="ch" forName="parTxMid"/>
              <dgm:constr type="t" for="ch" forName="parTxMid" refType="w" fact="0.167"/>
              <dgm:constr type="w" for="ch" forName="parTxMid" refType="w"/>
              <dgm:constr type="h" for="ch" forName="parTxMid" refType="w" fact="0.7"/>
              <dgm:constr type="l" for="ch" forName="desTxMid"/>
              <dgm:constr type="b" for="ch" forName="desTxMid" refType="h"/>
              <dgm:constr type="w" for="ch" forName="desTxMid" refType="w"/>
              <dgm:constr type="h" for="ch" forName="desTxMid" refType="h" fact="0.37"/>
              <dgm:constr type="ctrX" for="ch" forName="spMid" refType="w" fact="0.5"/>
              <dgm:constr type="t" for="ch" forName="spMid"/>
              <dgm:constr type="w" for="ch" forName="spMid" refType="w" fact="0.01"/>
              <dgm:constr type="h" for="ch" forName="spMid" refType="h" fact="0.01"/>
            </dgm:constrLst>
            <dgm:layoutNode name="parTxMid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21">
              <dgm:if name="Name22" axis="ch" ptType="node" func="cnt" op="gte" val="1">
                <dgm:layoutNode name="desTxMid" styleLbl="revTx">
                  <dgm:varLst>
                    <dgm:bulletEnabled val="1"/>
                  </dgm:varLst>
                  <dgm:choose name="Name23">
                    <dgm:if name="Name24" axis="ch" ptType="node" func="cnt" op="equ" val="1">
                      <dgm:alg type="tx">
                        <dgm:param type="shpTxLTRAlignCh" val="l"/>
                      </dgm:alg>
                    </dgm:if>
                    <dgm:else name="Name25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26"/>
            </dgm:choose>
            <dgm:layoutNode name="spMid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else>
      </dgm:choose>
      <dgm:forEach name="Name27" axis="followSib" ptType="sibTrans" cnt="1">
        <dgm:layoutNode name="chevronComposite1" styleLbl="alignImgPlace1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chevron1"/>
            <dgm:constr type="t" for="ch" forName="chevron1" refType="h" fact="0.1923"/>
            <dgm:constr type="w" for="ch" forName="chevron1" refType="w"/>
            <dgm:constr type="b" for="ch" forName="chevron1" refType="h"/>
            <dgm:constr type="l" for="ch" forName="spChevron1"/>
            <dgm:constr type="t" for="ch" forName="spChevron1"/>
            <dgm:constr type="w" for="ch" forName="spChevron1" refType="w" fact="0.01"/>
            <dgm:constr type="h" for="ch" forName="spChevron1" refType="h" fact="0.01"/>
          </dgm:constrLst>
          <dgm:layoutNode name="chevron1">
            <dgm:alg type="sp"/>
            <dgm:choose name="Name28">
              <dgm:if name="Name29" func="var" arg="dir" op="equ" val="norm">
                <dgm:shape xmlns:r="http://schemas.openxmlformats.org/officeDocument/2006/relationships" type="chevron" r:blip="">
                  <dgm:adjLst>
                    <dgm:adj idx="1" val="0.6231"/>
                  </dgm:adjLst>
                </dgm:shape>
              </dgm:if>
              <dgm:else name="Name30">
                <dgm:shape xmlns:r="http://schemas.openxmlformats.org/officeDocument/2006/relationships" rot="180" type="chevron" r:blip="">
                  <dgm:adjLst>
                    <dgm:adj idx="1" val="0.6231"/>
                  </dgm:adjLst>
                </dgm:shape>
              </dgm:else>
            </dgm:choose>
            <dgm:presOf/>
          </dgm:layoutNode>
          <dgm:layoutNode name="spChevron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  <dgm:choose name="Name31">
          <dgm:if name="Name32" axis="root ch" ptType="all node" func="cnt" op="equ" val="2">
            <dgm:layoutNode name="overl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chevronComposite2" styleLbl="alignImgPlace1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l" for="ch" forName="chevron2"/>
                <dgm:constr type="t" for="ch" forName="chevron2" refType="h" fact="0.1923"/>
                <dgm:constr type="w" for="ch" forName="chevron2" refType="w"/>
                <dgm:constr type="b" for="ch" forName="chevron2" refType="h"/>
                <dgm:constr type="l" for="ch" forName="spChevron2"/>
                <dgm:constr type="t" for="ch" forName="spChevron2"/>
                <dgm:constr type="w" for="ch" forName="spChevron2" refType="w" fact="0.01"/>
                <dgm:constr type="h" for="ch" forName="spChevron2" refType="h" fact="0.01"/>
              </dgm:constrLst>
              <dgm:layoutNode name="chevron2">
                <dgm:alg type="sp"/>
                <dgm:choose name="Name33">
                  <dgm:if name="Name34" func="var" arg="dir" op="equ" val="norm">
                    <dgm:shape xmlns:r="http://schemas.openxmlformats.org/officeDocument/2006/relationships" type="chevron" r:blip="">
                      <dgm:adjLst>
                        <dgm:adj idx="1" val="0.6231"/>
                      </dgm:adjLst>
                    </dgm:shape>
                  </dgm:if>
                  <dgm:else name="Name35">
                    <dgm:shape xmlns:r="http://schemas.openxmlformats.org/officeDocument/2006/relationships" rot="180" type="chevron" r:blip="">
                      <dgm:adjLst>
                        <dgm:adj idx="1" val="0.6231"/>
                      </dgm:adjLst>
                    </dgm:shape>
                  </dgm:else>
                </dgm:choose>
                <dgm:presOf/>
              </dgm:layoutNode>
              <dgm:layoutNode name="spChevron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layoutNode>
          </dgm:if>
          <dgm:else name="Name36"/>
        </dgm:choos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1F3820-2B08-46C1-9401-AA3D3982923A}" type="datetimeFigureOut">
              <a:rPr lang="en-GB" smtClean="0"/>
              <a:t>28/07/2014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ADDE32-1A15-4D8B-936A-516E6F5D222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611734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560F95-F798-47A2-9704-60E318804FC6}" type="datetimeFigureOut">
              <a:rPr lang="en-GB" smtClean="0"/>
              <a:t>28/07/2014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3233DC-1BCD-445D-AC73-B0060CD6B5E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513133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3233DC-1BCD-445D-AC73-B0060CD6B5EF}" type="slidenum">
              <a:rPr lang="en-GB" smtClean="0"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384604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3233DC-1BCD-445D-AC73-B0060CD6B5EF}" type="slidenum">
              <a:rPr lang="en-GB" smtClean="0"/>
              <a:t>23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560063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3233DC-1BCD-445D-AC73-B0060CD6B5EF}" type="slidenum">
              <a:rPr lang="en-GB" smtClean="0"/>
              <a:t>24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088485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3233DC-1BCD-445D-AC73-B0060CD6B5EF}" type="slidenum">
              <a:rPr lang="en-GB" smtClean="0"/>
              <a:t>25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191272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3233DC-1BCD-445D-AC73-B0060CD6B5EF}" type="slidenum">
              <a:rPr lang="en-GB" smtClean="0"/>
              <a:t>28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830728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3233DC-1BCD-445D-AC73-B0060CD6B5EF}" type="slidenum">
              <a:rPr lang="en-GB" smtClean="0"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565162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3233DC-1BCD-445D-AC73-B0060CD6B5EF}" type="slidenum">
              <a:rPr lang="en-GB" smtClean="0"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662164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3233DC-1BCD-445D-AC73-B0060CD6B5EF}" type="slidenum">
              <a:rPr lang="en-GB" smtClean="0"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662164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3233DC-1BCD-445D-AC73-B0060CD6B5EF}" type="slidenum">
              <a:rPr lang="en-GB" smtClean="0"/>
              <a:t>17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698562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3233DC-1BCD-445D-AC73-B0060CD6B5EF}" type="slidenum">
              <a:rPr lang="en-GB" smtClean="0"/>
              <a:t>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565162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3233DC-1BCD-445D-AC73-B0060CD6B5EF}" type="slidenum">
              <a:rPr lang="en-GB" smtClean="0"/>
              <a:t>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543853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3233DC-1BCD-445D-AC73-B0060CD6B5EF}" type="slidenum">
              <a:rPr lang="en-GB" smtClean="0"/>
              <a:t>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345018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3233DC-1BCD-445D-AC73-B0060CD6B5EF}" type="slidenum">
              <a:rPr lang="en-GB" smtClean="0"/>
              <a:t>22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233881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b="1">
                <a:solidFill>
                  <a:schemeClr val="bg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00979-863F-4BE6-A7E1-E942CC7EFE60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00979-863F-4BE6-A7E1-E942CC7EFE60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2050" name="Picture 2" descr="K:\CEXProject\CExeGov\Public Health\INFO\Public Health Templates and Tools\Logos\Public Health Devon Logo (Letterhead Version)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6356"/>
            <a:ext cx="91440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6105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620C4-2CE5-4197-B16C-1380C135AAE5}" type="datetimeFigureOut">
              <a:rPr lang="en-GB" smtClean="0"/>
              <a:t>28/07/2014</a:t>
            </a:fld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00979-863F-4BE6-A7E1-E942CC7EFE6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17996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620C4-2CE5-4197-B16C-1380C135AAE5}" type="datetimeFigureOut">
              <a:rPr lang="en-GB" smtClean="0"/>
              <a:t>28/07/2014</a:t>
            </a:fld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00979-863F-4BE6-A7E1-E942CC7EFE6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79919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620C4-2CE5-4197-B16C-1380C135AAE5}" type="datetimeFigureOut">
              <a:rPr lang="en-GB" smtClean="0"/>
              <a:t>28/07/2014</a:t>
            </a:fld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00979-863F-4BE6-A7E1-E942CC7EFE6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23412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620C4-2CE5-4197-B16C-1380C135AAE5}" type="datetimeFigureOut">
              <a:rPr lang="en-GB" smtClean="0"/>
              <a:t>28/07/2014</a:t>
            </a:fld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00979-863F-4BE6-A7E1-E942CC7EFE6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9481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620C4-2CE5-4197-B16C-1380C135AAE5}" type="datetimeFigureOut">
              <a:rPr lang="en-GB" smtClean="0"/>
              <a:t>28/07/2014</a:t>
            </a:fld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00979-863F-4BE6-A7E1-E942CC7EFE6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5650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620C4-2CE5-4197-B16C-1380C135AAE5}" type="datetimeFigureOut">
              <a:rPr lang="en-GB" smtClean="0"/>
              <a:t>28/07/2014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00979-863F-4BE6-A7E1-E942CC7EFE6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34947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620C4-2CE5-4197-B16C-1380C135AAE5}" type="datetimeFigureOut">
              <a:rPr lang="en-GB" smtClean="0"/>
              <a:t>28/07/2014</a:t>
            </a:fld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00979-863F-4BE6-A7E1-E942CC7EFE6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94325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620C4-2CE5-4197-B16C-1380C135AAE5}" type="datetimeFigureOut">
              <a:rPr lang="en-GB" smtClean="0"/>
              <a:t>28/07/2014</a:t>
            </a:fld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00979-863F-4BE6-A7E1-E942CC7EFE6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2510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620C4-2CE5-4197-B16C-1380C135AAE5}" type="datetimeFigureOut">
              <a:rPr lang="en-GB" smtClean="0"/>
              <a:t>28/07/2014</a:t>
            </a:fld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00979-863F-4BE6-A7E1-E942CC7EFE6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01185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620C4-2CE5-4197-B16C-1380C135AAE5}" type="datetimeFigureOut">
              <a:rPr lang="en-GB" smtClean="0"/>
              <a:t>28/07/2014</a:t>
            </a:fld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00979-863F-4BE6-A7E1-E942CC7EFE6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45557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D3E00979-863F-4BE6-A7E1-E942CC7EFE60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D3E00979-863F-4BE6-A7E1-E942CC7EFE60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026" name="Picture 2" descr="K:\CEXProject\CExeGov\Public Health\INFO\Public Health Templates and Tools\Logos\Public Health Devon Logo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8037" y="6271767"/>
            <a:ext cx="3399421" cy="50361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4326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2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2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2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2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2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2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://www.getactivedevon.co.uk/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../media/image21.jpeg"/><Relationship Id="rId18" Type="http://schemas.openxmlformats.org/officeDocument/2006/relationships/image" Target="../media/image26.jpeg"/><Relationship Id="rId3" Type="http://schemas.openxmlformats.org/officeDocument/2006/relationships/image" Target="../media/image3.png"/><Relationship Id="rId7" Type="http://schemas.openxmlformats.org/officeDocument/2006/relationships/image" Target="../media/image15.jpeg"/><Relationship Id="rId12" Type="http://schemas.openxmlformats.org/officeDocument/2006/relationships/image" Target="../media/image20.jpeg"/><Relationship Id="rId17" Type="http://schemas.openxmlformats.org/officeDocument/2006/relationships/image" Target="../media/image25.jpe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24.jpeg"/><Relationship Id="rId20" Type="http://schemas.openxmlformats.org/officeDocument/2006/relationships/image" Target="../media/image28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jpe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10" Type="http://schemas.openxmlformats.org/officeDocument/2006/relationships/image" Target="../media/image18.gif"/><Relationship Id="rId19" Type="http://schemas.openxmlformats.org/officeDocument/2006/relationships/image" Target="../media/image27.jpeg"/><Relationship Id="rId4" Type="http://schemas.openxmlformats.org/officeDocument/2006/relationships/image" Target="../media/image12.png"/><Relationship Id="rId9" Type="http://schemas.openxmlformats.org/officeDocument/2006/relationships/image" Target="../media/image17.jpeg"/><Relationship Id="rId1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xTjejvnBJfU" TargetMode="External"/><Relationship Id="rId5" Type="http://schemas.openxmlformats.org/officeDocument/2006/relationships/image" Target="../media/image29.pn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etactivedevon.co.uk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hyperlink" Target="http://www.getactivedevon.co.uk/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1412776"/>
            <a:ext cx="7772400" cy="1470025"/>
          </a:xfrm>
        </p:spPr>
        <p:txBody>
          <a:bodyPr>
            <a:normAutofit/>
          </a:bodyPr>
          <a:lstStyle/>
          <a:p>
            <a:r>
              <a:rPr lang="en-US" sz="5400" dirty="0" smtClean="0">
                <a:latin typeface="Calibri" pitchFamily="34" charset="0"/>
                <a:cs typeface="Akkurat-Bold" pitchFamily="-65" charset="0"/>
              </a:rPr>
              <a:t>GET ACTIVE DEVON </a:t>
            </a:r>
            <a:endParaRPr lang="en-GB" sz="5400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403648" y="2996952"/>
            <a:ext cx="6400800" cy="1752600"/>
          </a:xfrm>
        </p:spPr>
        <p:txBody>
          <a:bodyPr>
            <a:normAutofit fontScale="92500" lnSpcReduction="20000"/>
          </a:bodyPr>
          <a:lstStyle/>
          <a:p>
            <a:r>
              <a:rPr lang="en-GB" dirty="0" smtClean="0">
                <a:latin typeface="+mj-lt"/>
              </a:rPr>
              <a:t>‘Physical Activity Finder Tool’</a:t>
            </a:r>
          </a:p>
          <a:p>
            <a:endParaRPr lang="en-GB" dirty="0">
              <a:latin typeface="+mj-lt"/>
            </a:endParaRPr>
          </a:p>
          <a:p>
            <a:r>
              <a:rPr lang="en-GB" sz="2600" b="0" dirty="0" smtClean="0">
                <a:latin typeface="+mj-lt"/>
              </a:rPr>
              <a:t>Lara Snowdon &amp; Lucy O’Loughlin </a:t>
            </a:r>
          </a:p>
          <a:p>
            <a:r>
              <a:rPr lang="en-GB" sz="2600" b="0" dirty="0" smtClean="0">
                <a:latin typeface="+mj-lt"/>
              </a:rPr>
              <a:t>Public Health Devon </a:t>
            </a:r>
            <a:endParaRPr lang="en-GB" sz="2600" b="0" dirty="0">
              <a:latin typeface="+mj-lt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58" t="9273" r="3215" b="77561"/>
          <a:stretch/>
        </p:blipFill>
        <p:spPr bwMode="auto">
          <a:xfrm>
            <a:off x="1979713" y="5553941"/>
            <a:ext cx="5760640" cy="1267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8054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9" t="10341" r="3009"/>
          <a:stretch/>
        </p:blipFill>
        <p:spPr bwMode="auto">
          <a:xfrm>
            <a:off x="0" y="-1"/>
            <a:ext cx="9144000" cy="6891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8670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2" t="9237" r="3130" b="3155"/>
          <a:stretch/>
        </p:blipFill>
        <p:spPr bwMode="auto">
          <a:xfrm>
            <a:off x="0" y="-1063"/>
            <a:ext cx="9390082" cy="685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8086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0" t="9420" r="3465"/>
          <a:stretch/>
        </p:blipFill>
        <p:spPr bwMode="auto">
          <a:xfrm>
            <a:off x="0" y="-1"/>
            <a:ext cx="9144000" cy="6981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8815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0" t="14363" r="6185"/>
          <a:stretch/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7833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b="1" dirty="0">
                <a:solidFill>
                  <a:schemeClr val="bg2"/>
                </a:solidFill>
              </a:rPr>
              <a:t>Get Active Devon – </a:t>
            </a:r>
            <a:r>
              <a:rPr lang="en-GB" b="1" dirty="0" smtClean="0">
                <a:solidFill>
                  <a:schemeClr val="bg2"/>
                </a:solidFill>
              </a:rPr>
              <a:t>Benefits</a:t>
            </a:r>
            <a:endParaRPr lang="en-GB" b="1" dirty="0">
              <a:solidFill>
                <a:schemeClr val="bg2"/>
              </a:solidFill>
              <a:latin typeface="+mj-lt"/>
            </a:endParaRPr>
          </a:p>
        </p:txBody>
      </p:sp>
      <p:pic>
        <p:nvPicPr>
          <p:cNvPr id="4" name="Content Placeholder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58" t="9273" r="3215" b="77561"/>
          <a:stretch/>
        </p:blipFill>
        <p:spPr bwMode="auto">
          <a:xfrm>
            <a:off x="1979712" y="5517232"/>
            <a:ext cx="5834360" cy="1284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422080" y="1412776"/>
            <a:ext cx="8326384" cy="47525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600" dirty="0" smtClean="0">
                <a:latin typeface="+mj-lt"/>
              </a:rPr>
              <a:t>Not limited to primary care</a:t>
            </a:r>
          </a:p>
          <a:p>
            <a:r>
              <a:rPr lang="en-GB" sz="3600" dirty="0" smtClean="0">
                <a:latin typeface="+mj-lt"/>
              </a:rPr>
              <a:t>Suited to patient </a:t>
            </a:r>
          </a:p>
          <a:p>
            <a:r>
              <a:rPr lang="en-GB" sz="3600" dirty="0" smtClean="0">
                <a:latin typeface="+mj-lt"/>
              </a:rPr>
              <a:t>Low cost and resource </a:t>
            </a:r>
          </a:p>
          <a:p>
            <a:r>
              <a:rPr lang="en-GB" sz="3600" dirty="0" smtClean="0">
                <a:latin typeface="+mj-lt"/>
              </a:rPr>
              <a:t>Improve over time </a:t>
            </a:r>
          </a:p>
          <a:p>
            <a:pPr lvl="1"/>
            <a:r>
              <a:rPr lang="en-GB" sz="3200" dirty="0" smtClean="0">
                <a:solidFill>
                  <a:schemeClr val="bg2"/>
                </a:solidFill>
                <a:latin typeface="+mj-lt"/>
              </a:rPr>
              <a:t>PA providers improve web presence</a:t>
            </a:r>
          </a:p>
          <a:p>
            <a:pPr lvl="1"/>
            <a:r>
              <a:rPr lang="en-GB" sz="3200" dirty="0" smtClean="0">
                <a:solidFill>
                  <a:schemeClr val="bg2"/>
                </a:solidFill>
                <a:latin typeface="+mj-lt"/>
              </a:rPr>
              <a:t>Open data</a:t>
            </a:r>
          </a:p>
          <a:p>
            <a:r>
              <a:rPr lang="en-GB" sz="3600" dirty="0" smtClean="0">
                <a:latin typeface="+mj-lt"/>
              </a:rPr>
              <a:t>Model - huge potential </a:t>
            </a:r>
            <a:r>
              <a:rPr lang="en-GB" sz="3600" dirty="0" smtClean="0">
                <a:solidFill>
                  <a:schemeClr val="bg2"/>
                </a:solidFill>
                <a:latin typeface="+mj-lt"/>
              </a:rPr>
              <a:t> </a:t>
            </a:r>
          </a:p>
        </p:txBody>
      </p:sp>
      <p:pic>
        <p:nvPicPr>
          <p:cNvPr id="7" name="irc_mi" descr="http://www.techweekeurope.co.uk/wp-content/uploads/2013/06/Google-Maps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18" r="19527"/>
          <a:stretch/>
        </p:blipFill>
        <p:spPr bwMode="auto">
          <a:xfrm>
            <a:off x="6410546" y="1556792"/>
            <a:ext cx="1611598" cy="13681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168431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200" b="1" dirty="0">
                <a:solidFill>
                  <a:schemeClr val="bg2"/>
                </a:solidFill>
              </a:rPr>
              <a:t>Get Active Devon – </a:t>
            </a:r>
            <a:r>
              <a:rPr lang="en-GB" sz="4200" b="1" dirty="0" smtClean="0">
                <a:solidFill>
                  <a:schemeClr val="bg2"/>
                </a:solidFill>
              </a:rPr>
              <a:t>Challenges</a:t>
            </a:r>
            <a:endParaRPr lang="en-GB" sz="4200" b="1" dirty="0">
              <a:solidFill>
                <a:schemeClr val="bg2"/>
              </a:solidFill>
              <a:latin typeface="+mj-lt"/>
            </a:endParaRPr>
          </a:p>
        </p:txBody>
      </p:sp>
      <p:pic>
        <p:nvPicPr>
          <p:cNvPr id="4" name="Content Placeholder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58" t="9273" r="3215" b="77561"/>
          <a:stretch/>
        </p:blipFill>
        <p:spPr bwMode="auto">
          <a:xfrm>
            <a:off x="1979712" y="5517232"/>
            <a:ext cx="5834360" cy="1284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422080" y="1412776"/>
            <a:ext cx="8326384" cy="47525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2800" dirty="0">
              <a:latin typeface="+mj-lt"/>
            </a:endParaRPr>
          </a:p>
          <a:p>
            <a:pPr marL="0" indent="0">
              <a:buNone/>
            </a:pPr>
            <a:endParaRPr lang="en-GB" sz="2800" dirty="0" smtClean="0">
              <a:latin typeface="+mj-lt"/>
            </a:endParaRPr>
          </a:p>
          <a:p>
            <a:pPr marL="0" indent="0">
              <a:buNone/>
            </a:pPr>
            <a:r>
              <a:rPr lang="en-GB" sz="2800" dirty="0" smtClean="0">
                <a:latin typeface="+mj-lt"/>
              </a:rPr>
              <a:t> </a:t>
            </a:r>
          </a:p>
          <a:p>
            <a:endParaRPr lang="en-GB" sz="2800" dirty="0" smtClean="0">
              <a:latin typeface="+mj-lt"/>
            </a:endParaRPr>
          </a:p>
        </p:txBody>
      </p:sp>
      <p:pic>
        <p:nvPicPr>
          <p:cNvPr id="7" name="irc_mi" descr="http://www.techweekeurope.co.uk/wp-content/uploads/2013/06/Google-Maps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18" r="19527"/>
          <a:stretch/>
        </p:blipFill>
        <p:spPr bwMode="auto">
          <a:xfrm>
            <a:off x="6876256" y="1354203"/>
            <a:ext cx="1611598" cy="13681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574480" y="1448697"/>
            <a:ext cx="8326384" cy="47525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600" dirty="0" smtClean="0">
                <a:latin typeface="+mj-lt"/>
              </a:rPr>
              <a:t>As good as Google … </a:t>
            </a:r>
          </a:p>
          <a:p>
            <a:r>
              <a:rPr lang="en-GB" sz="3600" dirty="0" smtClean="0">
                <a:latin typeface="+mj-lt"/>
              </a:rPr>
              <a:t>Variable </a:t>
            </a:r>
          </a:p>
          <a:p>
            <a:r>
              <a:rPr lang="en-GB" sz="3600" dirty="0" smtClean="0">
                <a:latin typeface="+mj-lt"/>
              </a:rPr>
              <a:t>No control over what is displayed</a:t>
            </a:r>
          </a:p>
          <a:p>
            <a:r>
              <a:rPr lang="en-GB" sz="3600" dirty="0" smtClean="0">
                <a:latin typeface="+mj-lt"/>
              </a:rPr>
              <a:t>Informed user – effective </a:t>
            </a:r>
          </a:p>
          <a:p>
            <a:endParaRPr lang="en-GB" sz="3600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93856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200" b="1" dirty="0">
                <a:solidFill>
                  <a:schemeClr val="bg2"/>
                </a:solidFill>
              </a:rPr>
              <a:t>Get Active Devon – </a:t>
            </a:r>
            <a:r>
              <a:rPr lang="en-GB" sz="4200" b="1" dirty="0" smtClean="0">
                <a:solidFill>
                  <a:schemeClr val="bg2"/>
                </a:solidFill>
              </a:rPr>
              <a:t>Next Steps</a:t>
            </a:r>
            <a:endParaRPr lang="en-GB" sz="4200" b="1" dirty="0">
              <a:solidFill>
                <a:schemeClr val="bg2"/>
              </a:solidFill>
              <a:latin typeface="+mj-lt"/>
            </a:endParaRPr>
          </a:p>
        </p:txBody>
      </p:sp>
      <p:pic>
        <p:nvPicPr>
          <p:cNvPr id="4" name="Content Placeholder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58" t="9273" r="3215" b="77561"/>
          <a:stretch/>
        </p:blipFill>
        <p:spPr bwMode="auto">
          <a:xfrm>
            <a:off x="1979712" y="5517232"/>
            <a:ext cx="5834360" cy="1284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422080" y="1412776"/>
            <a:ext cx="8326384" cy="47525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2800" dirty="0">
              <a:latin typeface="+mj-lt"/>
            </a:endParaRPr>
          </a:p>
          <a:p>
            <a:pPr marL="0" indent="0">
              <a:buNone/>
            </a:pPr>
            <a:endParaRPr lang="en-GB" sz="2800" dirty="0" smtClean="0">
              <a:latin typeface="+mj-lt"/>
            </a:endParaRPr>
          </a:p>
          <a:p>
            <a:pPr marL="0" indent="0">
              <a:buNone/>
            </a:pPr>
            <a:r>
              <a:rPr lang="en-GB" sz="2800" dirty="0" smtClean="0">
                <a:latin typeface="+mj-lt"/>
              </a:rPr>
              <a:t> </a:t>
            </a:r>
          </a:p>
          <a:p>
            <a:endParaRPr lang="en-GB" sz="2800" dirty="0" smtClean="0">
              <a:latin typeface="+mj-lt"/>
            </a:endParaRPr>
          </a:p>
        </p:txBody>
      </p:sp>
      <p:pic>
        <p:nvPicPr>
          <p:cNvPr id="7" name="irc_mi" descr="http://www.techweekeurope.co.uk/wp-content/uploads/2013/06/Google-Maps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18" r="19527"/>
          <a:stretch/>
        </p:blipFill>
        <p:spPr bwMode="auto">
          <a:xfrm>
            <a:off x="6732240" y="3789040"/>
            <a:ext cx="1467582" cy="123654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525174" y="1446966"/>
            <a:ext cx="8326384" cy="47525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600" dirty="0" smtClean="0">
                <a:latin typeface="+mj-lt"/>
              </a:rPr>
              <a:t>Working with PA providers to improve web presence</a:t>
            </a:r>
          </a:p>
          <a:p>
            <a:r>
              <a:rPr lang="en-GB" sz="3600" dirty="0" smtClean="0">
                <a:latin typeface="+mj-lt"/>
              </a:rPr>
              <a:t>Working with partners to share data </a:t>
            </a:r>
          </a:p>
          <a:p>
            <a:r>
              <a:rPr lang="en-GB" sz="3600" dirty="0">
                <a:latin typeface="+mj-lt"/>
              </a:rPr>
              <a:t>Roll out </a:t>
            </a:r>
            <a:endParaRPr lang="en-GB" sz="3600" dirty="0" smtClean="0">
              <a:latin typeface="+mj-lt"/>
            </a:endParaRPr>
          </a:p>
          <a:p>
            <a:r>
              <a:rPr lang="en-GB" sz="3600" dirty="0" smtClean="0">
                <a:latin typeface="+mj-lt"/>
              </a:rPr>
              <a:t>Public facing? </a:t>
            </a:r>
            <a:endParaRPr lang="en-GB" sz="3600" dirty="0">
              <a:latin typeface="+mj-lt"/>
            </a:endParaRPr>
          </a:p>
          <a:p>
            <a:r>
              <a:rPr lang="en-GB" sz="3600" dirty="0" smtClean="0">
                <a:latin typeface="+mj-lt"/>
              </a:rPr>
              <a:t>Beyond PA?  </a:t>
            </a:r>
          </a:p>
          <a:p>
            <a:endParaRPr lang="en-GB" sz="3600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80551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2090663"/>
          </a:xfrm>
        </p:spPr>
        <p:txBody>
          <a:bodyPr/>
          <a:lstStyle/>
          <a:p>
            <a:r>
              <a:rPr lang="en-GB" dirty="0">
                <a:solidFill>
                  <a:schemeClr val="bg2"/>
                </a:solidFill>
              </a:rPr>
              <a:t>GET ACTIVE DEVON</a:t>
            </a:r>
            <a:r>
              <a:rPr lang="en-GB" dirty="0" smtClean="0">
                <a:solidFill>
                  <a:schemeClr val="bg2"/>
                </a:solidFill>
              </a:rPr>
              <a:t>!</a:t>
            </a:r>
            <a:br>
              <a:rPr lang="en-GB" dirty="0" smtClean="0">
                <a:solidFill>
                  <a:schemeClr val="bg2"/>
                </a:solidFill>
              </a:rPr>
            </a:br>
            <a:r>
              <a:rPr lang="en-GB" dirty="0" smtClean="0"/>
              <a:t>Questions?</a:t>
            </a:r>
            <a:endParaRPr lang="en-GB" dirty="0"/>
          </a:p>
        </p:txBody>
      </p:sp>
      <p:pic>
        <p:nvPicPr>
          <p:cNvPr id="6" name="Content Placeholder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58" t="9273" r="3215" b="77561"/>
          <a:stretch/>
        </p:blipFill>
        <p:spPr bwMode="auto">
          <a:xfrm>
            <a:off x="1979712" y="5517232"/>
            <a:ext cx="5834360" cy="1284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2367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chemeClr val="bg2"/>
                </a:solidFill>
              </a:rPr>
              <a:t>WORKSHOP</a:t>
            </a:r>
            <a:br>
              <a:rPr lang="en-GB" b="1" dirty="0" smtClean="0">
                <a:solidFill>
                  <a:schemeClr val="bg2"/>
                </a:solidFill>
              </a:rPr>
            </a:br>
            <a:r>
              <a:rPr lang="en-GB" b="1" dirty="0" smtClean="0">
                <a:solidFill>
                  <a:schemeClr val="bg2"/>
                </a:solidFill>
              </a:rPr>
              <a:t>Fit </a:t>
            </a:r>
            <a:r>
              <a:rPr lang="en-GB" b="1" dirty="0">
                <a:solidFill>
                  <a:schemeClr val="bg2"/>
                </a:solidFill>
              </a:rPr>
              <a:t>for the Future? </a:t>
            </a:r>
            <a:endParaRPr lang="en-GB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tx2"/>
                </a:solidFill>
              </a:rPr>
              <a:t>ICT &amp; Physical Activity </a:t>
            </a:r>
            <a:endParaRPr lang="en-GB" dirty="0">
              <a:solidFill>
                <a:schemeClr val="tx2"/>
              </a:solidFill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58" t="9273" r="6423" b="77561"/>
          <a:stretch/>
        </p:blipFill>
        <p:spPr bwMode="auto">
          <a:xfrm>
            <a:off x="1547664" y="5361586"/>
            <a:ext cx="5807872" cy="1476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4599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chemeClr val="bg2"/>
                </a:solidFill>
              </a:rPr>
              <a:t>Fit for the Future?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628800"/>
            <a:ext cx="8229600" cy="4176464"/>
          </a:xfrm>
        </p:spPr>
        <p:txBody>
          <a:bodyPr/>
          <a:lstStyle/>
          <a:p>
            <a:r>
              <a:rPr lang="en-GB" dirty="0" smtClean="0"/>
              <a:t>What apps, gadgets, technology, websites etc. do you use to support your involvement with physical activity? 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 smtClean="0"/>
              <a:t>Why do you use these? What is it that makes these devices/ apps/ websites etc. useful? </a:t>
            </a: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58" t="9273" r="3215" b="77561"/>
          <a:stretch/>
        </p:blipFill>
        <p:spPr bwMode="auto">
          <a:xfrm>
            <a:off x="1979713" y="5553941"/>
            <a:ext cx="5760640" cy="1267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5234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chemeClr val="bg2"/>
                </a:solidFill>
              </a:rPr>
              <a:t>Fit for the Future?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b="1" dirty="0" smtClean="0">
                <a:latin typeface="+mj-lt"/>
              </a:rPr>
              <a:t>Introductions</a:t>
            </a:r>
          </a:p>
          <a:p>
            <a:r>
              <a:rPr lang="en-GB" b="1" dirty="0" smtClean="0">
                <a:latin typeface="+mj-lt"/>
              </a:rPr>
              <a:t>WIFI</a:t>
            </a:r>
            <a:r>
              <a:rPr lang="en-GB" b="1" dirty="0">
                <a:latin typeface="+mj-lt"/>
              </a:rPr>
              <a:t>: </a:t>
            </a:r>
            <a:r>
              <a:rPr lang="en-GB" dirty="0">
                <a:latin typeface="+mj-lt"/>
              </a:rPr>
              <a:t>Bristol City Hotel (no password</a:t>
            </a:r>
            <a:r>
              <a:rPr lang="en-GB" dirty="0" smtClean="0">
                <a:latin typeface="+mj-lt"/>
              </a:rPr>
              <a:t>)</a:t>
            </a:r>
          </a:p>
          <a:p>
            <a:r>
              <a:rPr lang="en-GB" dirty="0" smtClean="0">
                <a:latin typeface="+mj-lt"/>
                <a:hlinkClick r:id="rId2"/>
              </a:rPr>
              <a:t>www.getactivedevon.co.uk</a:t>
            </a:r>
            <a:endParaRPr lang="en-GB" dirty="0" smtClean="0">
              <a:latin typeface="+mj-lt"/>
            </a:endParaRPr>
          </a:p>
          <a:p>
            <a:pPr marL="0" indent="0">
              <a:buNone/>
            </a:pPr>
            <a:endParaRPr lang="en-GB" dirty="0" smtClean="0">
              <a:latin typeface="+mj-lt"/>
            </a:endParaRPr>
          </a:p>
          <a:p>
            <a:pPr marL="0" indent="0">
              <a:buNone/>
            </a:pPr>
            <a:endParaRPr lang="en-GB" dirty="0" smtClean="0">
              <a:latin typeface="+mj-lt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58" t="9273" r="3215" b="77561"/>
          <a:stretch/>
        </p:blipFill>
        <p:spPr bwMode="auto">
          <a:xfrm>
            <a:off x="1979713" y="5553941"/>
            <a:ext cx="5760640" cy="1267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51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chemeClr val="bg2"/>
                </a:solidFill>
              </a:rPr>
              <a:t>Fit for the Future?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>
                <a:latin typeface="+mj-lt"/>
              </a:rPr>
              <a:t>Thinking strategically about ICT and PA</a:t>
            </a:r>
          </a:p>
          <a:p>
            <a:r>
              <a:rPr lang="en-GB" dirty="0" smtClean="0">
                <a:latin typeface="+mj-lt"/>
              </a:rPr>
              <a:t>Pooling your experience </a:t>
            </a:r>
          </a:p>
          <a:p>
            <a:r>
              <a:rPr lang="en-GB" b="1" dirty="0" smtClean="0">
                <a:latin typeface="+mj-lt"/>
              </a:rPr>
              <a:t>Double-edged sword? Agent of change </a:t>
            </a:r>
            <a:endParaRPr lang="en-GB" dirty="0" smtClean="0">
              <a:latin typeface="+mj-lt"/>
            </a:endParaRPr>
          </a:p>
          <a:p>
            <a:r>
              <a:rPr lang="en-GB" dirty="0" smtClean="0">
                <a:latin typeface="+mj-lt"/>
              </a:rPr>
              <a:t>What can PHE do? </a:t>
            </a:r>
            <a:endParaRPr lang="en-GB" dirty="0">
              <a:latin typeface="+mj-lt"/>
            </a:endParaRPr>
          </a:p>
        </p:txBody>
      </p:sp>
      <p:graphicFrame>
        <p:nvGraphicFramePr>
          <p:cNvPr id="5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73879111"/>
              </p:ext>
            </p:extLst>
          </p:nvPr>
        </p:nvGraphicFramePr>
        <p:xfrm>
          <a:off x="1619672" y="3933056"/>
          <a:ext cx="5842992" cy="29249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46235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chemeClr val="bg2"/>
                </a:solidFill>
              </a:rPr>
              <a:t>Fit for the Future? </a:t>
            </a:r>
            <a:endParaRPr lang="en-GB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58" t="9273" r="3215" b="77561"/>
          <a:stretch/>
        </p:blipFill>
        <p:spPr bwMode="auto">
          <a:xfrm>
            <a:off x="1979713" y="5553941"/>
            <a:ext cx="5760640" cy="1267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Content Placeholder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46061921"/>
              </p:ext>
            </p:extLst>
          </p:nvPr>
        </p:nvGraphicFramePr>
        <p:xfrm>
          <a:off x="323528" y="1124744"/>
          <a:ext cx="8568952" cy="4896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39552" y="1484784"/>
            <a:ext cx="3600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>
                <a:solidFill>
                  <a:schemeClr val="tx2"/>
                </a:solidFill>
              </a:rPr>
              <a:t>PHE</a:t>
            </a:r>
            <a:r>
              <a:rPr lang="en-GB" sz="2800" b="1" dirty="0" smtClean="0">
                <a:solidFill>
                  <a:schemeClr val="tx2"/>
                </a:solidFill>
              </a:rPr>
              <a:t> Physical Activity Implementation Framework </a:t>
            </a:r>
            <a:endParaRPr lang="en-GB" sz="28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485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58" t="9273" r="3215" b="77561"/>
          <a:stretch/>
        </p:blipFill>
        <p:spPr bwMode="auto">
          <a:xfrm>
            <a:off x="1852040" y="5619185"/>
            <a:ext cx="5464199" cy="120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http://4.bp.blogspot.com/-JOqxgp-ZWe0/U3BtyEQlEiI/AAAAAAAAOfg/Doq6Q2MwIKA/s1600/google-logo-874x288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738" y="391255"/>
            <a:ext cx="1217391" cy="41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mobilemarketingmagazine.com/wp-content/uploads/2014/01/Apps-stock-image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5979"/>
            <a:ext cx="1912074" cy="1912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confidentmarketer.com/wp-content/uploads/2012/11/Social-media-collag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1142520"/>
            <a:ext cx="2348256" cy="2258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geinvestigations.com/blog/wp-content/uploads/2013/10/GPS-Abuse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198" y="2394825"/>
            <a:ext cx="1376866" cy="103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blogs.gartner.com/svetlana-sicular/files/2012/06/DataScientistJobDescriptions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9118" y="3721451"/>
            <a:ext cx="3024882" cy="1599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://static.itpro.co.uk/sites/itpro/files/styles/gallery_wide/public/images/dir_247/it_photo_123715.jpg?itok=L12F1MM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9371" y="5179896"/>
            <a:ext cx="2515481" cy="1678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://www.thousandtyone.com/blog/content/binary/GuyQuestioningWhy.gif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9140" y="1850158"/>
            <a:ext cx="3131165" cy="1988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://www.trisynergymarketing.co.uk/images/images/2014/google-maps-logo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9698" y="265978"/>
            <a:ext cx="876541" cy="876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://www.goodform.info/library-media/images/NGB1-web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4095008"/>
            <a:ext cx="1685499" cy="1612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ttp://www.northdevonhospice.org.uk/_assets/sheepdogs/dcc%20logo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533" y="4984986"/>
            <a:ext cx="2255322" cy="819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 rot="21146199">
            <a:off x="6247845" y="3295143"/>
            <a:ext cx="17816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Sharing</a:t>
            </a:r>
            <a:endParaRPr lang="en-GB" sz="3200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 rot="21296812">
            <a:off x="5291376" y="1535365"/>
            <a:ext cx="17816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>
                <a:solidFill>
                  <a:schemeClr val="bg2"/>
                </a:solidFill>
              </a:rPr>
              <a:t>Where are we now?</a:t>
            </a:r>
            <a:endParaRPr lang="en-GB" sz="3200" b="1" dirty="0">
              <a:solidFill>
                <a:schemeClr val="bg2"/>
              </a:solidFill>
            </a:endParaRPr>
          </a:p>
        </p:txBody>
      </p:sp>
      <p:pic>
        <p:nvPicPr>
          <p:cNvPr id="1045" name="Picture 21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08" t="22331" r="28256" b="60643"/>
          <a:stretch/>
        </p:blipFill>
        <p:spPr bwMode="auto">
          <a:xfrm>
            <a:off x="395343" y="4142200"/>
            <a:ext cx="2781772" cy="62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6" name="Picture 22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06" t="31493" r="12500" b="2236"/>
          <a:stretch/>
        </p:blipFill>
        <p:spPr bwMode="auto">
          <a:xfrm>
            <a:off x="282028" y="2389615"/>
            <a:ext cx="803056" cy="1752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8" name="Picture 24" descr="http://www.chinatraderonline.com/Files/Pedometer/Novelty-Pedometers/Mini-Multifunction-pedometer-19383887843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495" y="372727"/>
            <a:ext cx="1034011" cy="1042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http://www.onetwomagazine.org.uk/wp-content/uploads/2014/02/Sport-England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6" y="4984986"/>
            <a:ext cx="1364198" cy="948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http://www.kiteright.org/uploads/gary/National_Lottery_and_Sport_England-Portrait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25" y="5933103"/>
            <a:ext cx="1164708" cy="878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http://cdn.sweatband.com/Suunto_M1_Black_Heart_Rate_Monitor____2000x2000.jp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0656" y="417455"/>
            <a:ext cx="784051" cy="78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 rot="21146199">
            <a:off x="1939858" y="3370022"/>
            <a:ext cx="8900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>
                <a:solidFill>
                  <a:schemeClr val="accent3"/>
                </a:solidFill>
              </a:rPr>
              <a:t>GIS</a:t>
            </a:r>
            <a:endParaRPr lang="en-GB" sz="3200" b="1" dirty="0">
              <a:solidFill>
                <a:schemeClr val="accent3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 rot="365880">
            <a:off x="2122871" y="1790314"/>
            <a:ext cx="8900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>
                <a:solidFill>
                  <a:schemeClr val="accent5"/>
                </a:solidFill>
              </a:rPr>
              <a:t>GPS</a:t>
            </a:r>
            <a:endParaRPr lang="en-GB" sz="3200" b="1" dirty="0">
              <a:solidFill>
                <a:schemeClr val="accent5"/>
              </a:solidFill>
            </a:endParaRPr>
          </a:p>
        </p:txBody>
      </p:sp>
      <p:pic>
        <p:nvPicPr>
          <p:cNvPr id="2" name="Picture 2" descr="http://www.diabetes.org.uk/upload/main%20promo/Change4Life/Change4Life-logo.gif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4139" y="600367"/>
            <a:ext cx="1628546" cy="751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882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chemeClr val="bg2"/>
                </a:solidFill>
              </a:rPr>
              <a:t>Fit for the Future? </a:t>
            </a:r>
            <a:endParaRPr lang="en-GB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58" t="9273" r="3215" b="77561"/>
          <a:stretch/>
        </p:blipFill>
        <p:spPr bwMode="auto">
          <a:xfrm>
            <a:off x="1907704" y="5553941"/>
            <a:ext cx="5760640" cy="1267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xTjejvnBJfU"/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1187624" y="1556792"/>
            <a:ext cx="6784754" cy="38164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11703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7160" y="274638"/>
            <a:ext cx="3528392" cy="634082"/>
          </a:xfrm>
        </p:spPr>
        <p:txBody>
          <a:bodyPr>
            <a:normAutofit fontScale="90000"/>
          </a:bodyPr>
          <a:lstStyle/>
          <a:p>
            <a:pPr algn="l"/>
            <a:r>
              <a:rPr lang="en-GB" dirty="0" smtClean="0">
                <a:latin typeface="+mj-lt"/>
              </a:rPr>
              <a:t>McDonalds: </a:t>
            </a:r>
            <a:endParaRPr lang="en-GB" dirty="0">
              <a:latin typeface="+mj-lt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57" t="24463" r="21179" b="18678"/>
          <a:stretch/>
        </p:blipFill>
        <p:spPr bwMode="auto">
          <a:xfrm>
            <a:off x="1017160" y="908720"/>
            <a:ext cx="6919438" cy="5256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2961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85" t="29453" r="18130" b="12036"/>
          <a:stretch/>
        </p:blipFill>
        <p:spPr bwMode="auto">
          <a:xfrm>
            <a:off x="1259632" y="936799"/>
            <a:ext cx="6658723" cy="5228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236194" y="277601"/>
            <a:ext cx="4824536" cy="634082"/>
          </a:xfrm>
        </p:spPr>
        <p:txBody>
          <a:bodyPr>
            <a:normAutofit fontScale="90000"/>
          </a:bodyPr>
          <a:lstStyle/>
          <a:p>
            <a:pPr algn="l"/>
            <a:r>
              <a:rPr lang="en-GB" dirty="0" smtClean="0">
                <a:latin typeface="+mj-lt"/>
              </a:rPr>
              <a:t>Walking for Health: </a:t>
            </a:r>
            <a:endParaRPr lang="en-GB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89912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29" t="31932" r="20500" b="16020"/>
          <a:stretch/>
        </p:blipFill>
        <p:spPr bwMode="auto">
          <a:xfrm>
            <a:off x="899592" y="955758"/>
            <a:ext cx="7491476" cy="521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899592" y="321676"/>
            <a:ext cx="3528392" cy="634082"/>
          </a:xfrm>
        </p:spPr>
        <p:txBody>
          <a:bodyPr>
            <a:normAutofit fontScale="90000"/>
          </a:bodyPr>
          <a:lstStyle/>
          <a:p>
            <a:pPr algn="l"/>
            <a:r>
              <a:rPr lang="en-GB" dirty="0" smtClean="0">
                <a:latin typeface="+mj-lt"/>
              </a:rPr>
              <a:t>Cycling: </a:t>
            </a:r>
            <a:endParaRPr lang="en-GB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87752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05" t="30753" r="19871" b="14844"/>
          <a:stretch/>
        </p:blipFill>
        <p:spPr bwMode="auto">
          <a:xfrm>
            <a:off x="899592" y="819807"/>
            <a:ext cx="7220608" cy="5306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99592" y="185725"/>
            <a:ext cx="3528392" cy="634082"/>
          </a:xfrm>
        </p:spPr>
        <p:txBody>
          <a:bodyPr>
            <a:normAutofit fontScale="90000"/>
          </a:bodyPr>
          <a:lstStyle/>
          <a:p>
            <a:pPr algn="l"/>
            <a:r>
              <a:rPr lang="en-GB" dirty="0" smtClean="0">
                <a:latin typeface="+mj-lt"/>
              </a:rPr>
              <a:t>Zumba: </a:t>
            </a:r>
            <a:endParaRPr lang="en-GB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95321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chemeClr val="bg2"/>
                </a:solidFill>
              </a:rPr>
              <a:t>Fit </a:t>
            </a:r>
            <a:r>
              <a:rPr lang="en-GB" b="1" dirty="0" smtClean="0">
                <a:solidFill>
                  <a:schemeClr val="bg2"/>
                </a:solidFill>
              </a:rPr>
              <a:t>for the Future</a:t>
            </a:r>
            <a:r>
              <a:rPr lang="en-GB" b="1" dirty="0">
                <a:solidFill>
                  <a:schemeClr val="bg2"/>
                </a:solidFill>
              </a:rPr>
              <a:t>?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58" t="9273" r="3215" b="77561"/>
          <a:stretch/>
        </p:blipFill>
        <p:spPr bwMode="auto">
          <a:xfrm>
            <a:off x="1979713" y="5553941"/>
            <a:ext cx="5760640" cy="1267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http://weknowmemes.com/wp-content/uploads/2011/12/wall-e-it-begin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329057"/>
            <a:ext cx="2887241" cy="4141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0162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chemeClr val="bg2"/>
                </a:solidFill>
              </a:rPr>
              <a:t>Fit for the Future?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What </a:t>
            </a:r>
            <a:r>
              <a:rPr lang="en-GB" dirty="0"/>
              <a:t>do we want the relationship between ICT and PA to </a:t>
            </a:r>
            <a:r>
              <a:rPr lang="en-GB" dirty="0" smtClean="0"/>
              <a:t>look like </a:t>
            </a:r>
            <a:r>
              <a:rPr lang="en-GB" dirty="0"/>
              <a:t>in 2034? 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 smtClean="0"/>
              <a:t>What actions can PHE take to improve the relationship between ICT and physical activity? </a:t>
            </a:r>
            <a:endParaRPr lang="en-GB" dirty="0"/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58" t="9273" r="3215" b="77561"/>
          <a:stretch/>
        </p:blipFill>
        <p:spPr bwMode="auto">
          <a:xfrm>
            <a:off x="1979713" y="5553941"/>
            <a:ext cx="5760640" cy="1267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8902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800" b="1" dirty="0" smtClean="0">
                <a:solidFill>
                  <a:schemeClr val="bg2"/>
                </a:solidFill>
                <a:latin typeface="+mj-lt"/>
              </a:rPr>
              <a:t>Fit for the Future? </a:t>
            </a:r>
            <a:endParaRPr lang="en-GB" sz="4800" b="1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412776"/>
            <a:ext cx="8229600" cy="4453955"/>
          </a:xfrm>
        </p:spPr>
        <p:txBody>
          <a:bodyPr>
            <a:normAutofit/>
          </a:bodyPr>
          <a:lstStyle/>
          <a:p>
            <a:r>
              <a:rPr lang="en-GB" sz="3600" dirty="0" smtClean="0">
                <a:latin typeface="+mj-lt"/>
              </a:rPr>
              <a:t>Showcase: Get Active Devon</a:t>
            </a:r>
          </a:p>
          <a:p>
            <a:pPr lvl="1"/>
            <a:r>
              <a:rPr lang="en-GB" sz="2400" dirty="0" smtClean="0">
                <a:hlinkClick r:id="rId3"/>
              </a:rPr>
              <a:t>www.getactivedevon.co.uk</a:t>
            </a:r>
            <a:r>
              <a:rPr lang="en-GB" dirty="0" smtClean="0"/>
              <a:t> </a:t>
            </a:r>
            <a:endParaRPr lang="en-GB" sz="3600" dirty="0" smtClean="0">
              <a:latin typeface="+mj-lt"/>
            </a:endParaRPr>
          </a:p>
          <a:p>
            <a:r>
              <a:rPr lang="en-GB" sz="3600" dirty="0" smtClean="0">
                <a:latin typeface="+mj-lt"/>
              </a:rPr>
              <a:t>Workshop</a:t>
            </a:r>
          </a:p>
          <a:p>
            <a:pPr lvl="1"/>
            <a:r>
              <a:rPr lang="en-GB" dirty="0" smtClean="0">
                <a:solidFill>
                  <a:schemeClr val="bg2"/>
                </a:solidFill>
                <a:latin typeface="+mj-lt"/>
              </a:rPr>
              <a:t>ICT and physical activity – </a:t>
            </a:r>
            <a:r>
              <a:rPr lang="en-GB" b="1" dirty="0" smtClean="0">
                <a:solidFill>
                  <a:schemeClr val="bg2"/>
                </a:solidFill>
                <a:latin typeface="+mj-lt"/>
              </a:rPr>
              <a:t>starting the discussion </a:t>
            </a:r>
          </a:p>
          <a:p>
            <a:pPr lvl="1"/>
            <a:r>
              <a:rPr lang="en-GB" dirty="0" smtClean="0">
                <a:solidFill>
                  <a:schemeClr val="bg2"/>
                </a:solidFill>
                <a:latin typeface="+mj-lt"/>
              </a:rPr>
              <a:t>Double-edged sword/ agent of change? </a:t>
            </a:r>
          </a:p>
          <a:p>
            <a:pPr lvl="1"/>
            <a:r>
              <a:rPr lang="en-GB" dirty="0" smtClean="0">
                <a:solidFill>
                  <a:schemeClr val="bg2"/>
                </a:solidFill>
                <a:latin typeface="+mj-lt"/>
              </a:rPr>
              <a:t>PHE Physical Activity Implementation Framework</a:t>
            </a:r>
          </a:p>
          <a:p>
            <a:pPr marL="457200" lvl="1" indent="0">
              <a:buNone/>
            </a:pPr>
            <a:endParaRPr lang="en-GB" sz="3200" dirty="0" smtClean="0">
              <a:solidFill>
                <a:schemeClr val="bg2"/>
              </a:solidFill>
              <a:latin typeface="+mj-lt"/>
            </a:endParaRPr>
          </a:p>
          <a:p>
            <a:pPr marL="0" indent="0">
              <a:buNone/>
            </a:pPr>
            <a:endParaRPr lang="en-GB" dirty="0">
              <a:latin typeface="+mj-lt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58" t="9273" r="3215" b="77561"/>
          <a:stretch/>
        </p:blipFill>
        <p:spPr bwMode="auto">
          <a:xfrm>
            <a:off x="1979713" y="5553941"/>
            <a:ext cx="5760640" cy="1267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9069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chemeClr val="bg2"/>
                </a:solidFill>
              </a:rPr>
              <a:t>Summary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/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58" t="9273" r="3215" b="77561"/>
          <a:stretch/>
        </p:blipFill>
        <p:spPr bwMode="auto">
          <a:xfrm>
            <a:off x="1979713" y="5553941"/>
            <a:ext cx="5760640" cy="1267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27584" y="1628800"/>
            <a:ext cx="7704856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4800" dirty="0" smtClean="0">
                <a:solidFill>
                  <a:schemeClr val="tx2"/>
                </a:solidFill>
              </a:rPr>
              <a:t> </a:t>
            </a:r>
            <a:r>
              <a:rPr lang="en-GB" sz="4400" dirty="0" smtClean="0">
                <a:solidFill>
                  <a:schemeClr val="tx2"/>
                </a:solidFill>
              </a:rPr>
              <a:t>Good examples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4400" dirty="0" smtClean="0">
                <a:solidFill>
                  <a:schemeClr val="tx2"/>
                </a:solidFill>
              </a:rPr>
              <a:t> Vision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4400" dirty="0" smtClean="0">
                <a:solidFill>
                  <a:schemeClr val="tx2"/>
                </a:solidFill>
              </a:rPr>
              <a:t> Actions for PHE </a:t>
            </a:r>
            <a:endParaRPr lang="en-GB" sz="4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7125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bg2"/>
                </a:solidFill>
              </a:rPr>
              <a:t>GET ACTIVE DEVON!</a:t>
            </a:r>
            <a:endParaRPr lang="en-GB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403648" y="3607482"/>
            <a:ext cx="6400800" cy="1752600"/>
          </a:xfrm>
        </p:spPr>
        <p:txBody>
          <a:bodyPr/>
          <a:lstStyle/>
          <a:p>
            <a:r>
              <a:rPr lang="en-GB" dirty="0" smtClean="0">
                <a:solidFill>
                  <a:schemeClr val="tx2"/>
                </a:solidFill>
              </a:rPr>
              <a:t>Local Practice Showcase </a:t>
            </a:r>
            <a:endParaRPr lang="en-GB" dirty="0">
              <a:solidFill>
                <a:schemeClr val="tx2"/>
              </a:solidFill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58" t="9273" r="6423" b="77561"/>
          <a:stretch/>
        </p:blipFill>
        <p:spPr bwMode="auto">
          <a:xfrm>
            <a:off x="1547664" y="5361586"/>
            <a:ext cx="5807872" cy="1476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7222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chemeClr val="bg2"/>
                </a:solidFill>
                <a:latin typeface="+mj-lt"/>
              </a:rPr>
              <a:t>Get Active Devon – Development</a:t>
            </a:r>
            <a:endParaRPr lang="en-GB" b="1" dirty="0">
              <a:solidFill>
                <a:schemeClr val="bg2"/>
              </a:solidFill>
              <a:latin typeface="+mj-lt"/>
            </a:endParaRPr>
          </a:p>
        </p:txBody>
      </p:sp>
      <p:pic>
        <p:nvPicPr>
          <p:cNvPr id="4" name="Content Placeholder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58" t="9273" r="3215" b="77561"/>
          <a:stretch/>
        </p:blipFill>
        <p:spPr bwMode="auto">
          <a:xfrm>
            <a:off x="1979712" y="5517232"/>
            <a:ext cx="5834360" cy="1284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422080" y="1412776"/>
            <a:ext cx="8326384" cy="47525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>
                <a:latin typeface="+mj-lt"/>
              </a:rPr>
              <a:t>Primary care professionals </a:t>
            </a:r>
          </a:p>
          <a:p>
            <a:r>
              <a:rPr lang="en-GB" dirty="0" smtClean="0">
                <a:latin typeface="+mj-lt"/>
              </a:rPr>
              <a:t>Online PA resource</a:t>
            </a:r>
          </a:p>
          <a:p>
            <a:r>
              <a:rPr lang="en-GB" dirty="0" smtClean="0">
                <a:latin typeface="+mj-lt"/>
              </a:rPr>
              <a:t>Sensitive to range of patient preferences </a:t>
            </a:r>
          </a:p>
          <a:p>
            <a:r>
              <a:rPr lang="en-GB" b="1" dirty="0" smtClean="0">
                <a:latin typeface="+mj-lt"/>
              </a:rPr>
              <a:t>Scoping – researched a range of options:</a:t>
            </a:r>
          </a:p>
          <a:p>
            <a:pPr lvl="1"/>
            <a:r>
              <a:rPr lang="en-GB" sz="3200" b="1" dirty="0" smtClean="0">
                <a:solidFill>
                  <a:schemeClr val="bg2"/>
                </a:solidFill>
                <a:latin typeface="+mj-lt"/>
              </a:rPr>
              <a:t>Database</a:t>
            </a:r>
            <a:endParaRPr lang="en-GB" sz="3200" b="1" dirty="0">
              <a:solidFill>
                <a:schemeClr val="bg2"/>
              </a:solidFill>
              <a:latin typeface="+mj-lt"/>
            </a:endParaRPr>
          </a:p>
          <a:p>
            <a:pPr lvl="1"/>
            <a:r>
              <a:rPr lang="en-GB" sz="3200" b="1" dirty="0" smtClean="0">
                <a:solidFill>
                  <a:schemeClr val="bg2"/>
                </a:solidFill>
                <a:latin typeface="+mj-lt"/>
              </a:rPr>
              <a:t>Feed from existing database(s) </a:t>
            </a:r>
          </a:p>
          <a:p>
            <a:r>
              <a:rPr lang="en-GB" dirty="0" smtClean="0">
                <a:latin typeface="+mj-lt"/>
              </a:rPr>
              <a:t>Costly and resource intensive</a:t>
            </a:r>
          </a:p>
          <a:p>
            <a:r>
              <a:rPr lang="en-GB" dirty="0" smtClean="0">
                <a:latin typeface="+mj-lt"/>
              </a:rPr>
              <a:t>Deteriorate  </a:t>
            </a:r>
          </a:p>
        </p:txBody>
      </p:sp>
    </p:spTree>
    <p:extLst>
      <p:ext uri="{BB962C8B-B14F-4D97-AF65-F5344CB8AC3E}">
        <p14:creationId xmlns:p14="http://schemas.microsoft.com/office/powerpoint/2010/main" val="333846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chemeClr val="bg2"/>
                </a:solidFill>
                <a:latin typeface="+mj-lt"/>
              </a:rPr>
              <a:t>Get Active Devon – Innovation</a:t>
            </a:r>
            <a:endParaRPr lang="en-GB" b="1" dirty="0">
              <a:solidFill>
                <a:schemeClr val="bg2"/>
              </a:solidFill>
              <a:latin typeface="+mj-lt"/>
            </a:endParaRPr>
          </a:p>
        </p:txBody>
      </p:sp>
      <p:pic>
        <p:nvPicPr>
          <p:cNvPr id="4" name="Content Placeholder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58" t="9273" r="3215" b="77561"/>
          <a:stretch/>
        </p:blipFill>
        <p:spPr bwMode="auto">
          <a:xfrm>
            <a:off x="1979712" y="5517232"/>
            <a:ext cx="5834360" cy="1284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422080" y="1412776"/>
            <a:ext cx="8326384" cy="47525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400" dirty="0">
                <a:latin typeface="+mj-lt"/>
              </a:rPr>
              <a:t>Google </a:t>
            </a:r>
          </a:p>
          <a:p>
            <a:r>
              <a:rPr lang="en-GB" sz="3400" dirty="0" smtClean="0">
                <a:latin typeface="+mj-lt"/>
              </a:rPr>
              <a:t>Patient preferences </a:t>
            </a:r>
          </a:p>
          <a:p>
            <a:pPr lvl="1"/>
            <a:r>
              <a:rPr lang="en-GB" sz="3400" dirty="0" smtClean="0">
                <a:solidFill>
                  <a:schemeClr val="bg2"/>
                </a:solidFill>
                <a:latin typeface="+mj-lt"/>
              </a:rPr>
              <a:t>Intensity, cost, health, group size etc. </a:t>
            </a:r>
          </a:p>
          <a:p>
            <a:r>
              <a:rPr lang="en-GB" sz="3400" dirty="0" smtClean="0">
                <a:latin typeface="+mj-lt"/>
              </a:rPr>
              <a:t>Generates a tailor-made list of activities</a:t>
            </a:r>
          </a:p>
          <a:p>
            <a:r>
              <a:rPr lang="en-GB" sz="3400" dirty="0" smtClean="0">
                <a:latin typeface="+mj-lt"/>
              </a:rPr>
              <a:t>Suitable for patient </a:t>
            </a:r>
          </a:p>
          <a:p>
            <a:r>
              <a:rPr lang="en-GB" sz="3400" dirty="0" smtClean="0">
                <a:latin typeface="+mj-lt"/>
                <a:hlinkClick r:id="rId4"/>
              </a:rPr>
              <a:t>www.getactivedevon.co.uk</a:t>
            </a:r>
            <a:r>
              <a:rPr lang="en-GB" sz="3400" dirty="0" smtClean="0">
                <a:latin typeface="+mj-lt"/>
              </a:rPr>
              <a:t> </a:t>
            </a:r>
          </a:p>
        </p:txBody>
      </p:sp>
      <p:pic>
        <p:nvPicPr>
          <p:cNvPr id="7" name="irc_mi" descr="http://www.techweekeurope.co.uk/wp-content/uploads/2013/06/Google-Maps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18" r="19527"/>
          <a:stretch/>
        </p:blipFill>
        <p:spPr bwMode="auto">
          <a:xfrm>
            <a:off x="6804248" y="4077072"/>
            <a:ext cx="1611598" cy="13681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951262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08" r="6484"/>
          <a:stretch/>
        </p:blipFill>
        <p:spPr bwMode="auto">
          <a:xfrm>
            <a:off x="0" y="-1"/>
            <a:ext cx="9144000" cy="685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1982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58" r="3129"/>
          <a:stretch/>
        </p:blipFill>
        <p:spPr bwMode="auto">
          <a:xfrm>
            <a:off x="-1" y="0"/>
            <a:ext cx="924304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2740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08" r="5616"/>
          <a:stretch/>
        </p:blipFill>
        <p:spPr bwMode="auto">
          <a:xfrm>
            <a:off x="0" y="0"/>
            <a:ext cx="9322276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7498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ublic Health Devon - Copy">
  <a:themeElements>
    <a:clrScheme name="Public Health Devon">
      <a:dk1>
        <a:sysClr val="windowText" lastClr="000000"/>
      </a:dk1>
      <a:lt1>
        <a:sysClr val="window" lastClr="FFFFFF"/>
      </a:lt1>
      <a:dk2>
        <a:srgbClr val="008183"/>
      </a:dk2>
      <a:lt2>
        <a:srgbClr val="67C18C"/>
      </a:lt2>
      <a:accent1>
        <a:srgbClr val="007BCB"/>
      </a:accent1>
      <a:accent2>
        <a:srgbClr val="B2BB1E"/>
      </a:accent2>
      <a:accent3>
        <a:srgbClr val="F8981D"/>
      </a:accent3>
      <a:accent4>
        <a:srgbClr val="ED174F"/>
      </a:accent4>
      <a:accent5>
        <a:srgbClr val="7D2A90"/>
      </a:accent5>
      <a:accent6>
        <a:srgbClr val="DEE9EF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Public Health Devon - Copy</Template>
  <TotalTime>1497</TotalTime>
  <Words>409</Words>
  <Application>Microsoft Office PowerPoint</Application>
  <PresentationFormat>On-screen Show (4:3)</PresentationFormat>
  <Paragraphs>114</Paragraphs>
  <Slides>30</Slides>
  <Notes>13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Public Health Devon - Copy</vt:lpstr>
      <vt:lpstr>GET ACTIVE DEVON </vt:lpstr>
      <vt:lpstr>Fit for the Future? </vt:lpstr>
      <vt:lpstr>Fit for the Future? </vt:lpstr>
      <vt:lpstr>GET ACTIVE DEVON!</vt:lpstr>
      <vt:lpstr>Get Active Devon – Development</vt:lpstr>
      <vt:lpstr>Get Active Devon – Innovation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Get Active Devon – Benefits</vt:lpstr>
      <vt:lpstr>Get Active Devon – Challenges</vt:lpstr>
      <vt:lpstr>Get Active Devon – Next Steps</vt:lpstr>
      <vt:lpstr>GET ACTIVE DEVON! Questions?</vt:lpstr>
      <vt:lpstr>WORKSHOP Fit for the Future? </vt:lpstr>
      <vt:lpstr>Fit for the Future? </vt:lpstr>
      <vt:lpstr>Fit for the Future? </vt:lpstr>
      <vt:lpstr>Fit for the Future? </vt:lpstr>
      <vt:lpstr>PowerPoint Presentation</vt:lpstr>
      <vt:lpstr>Fit for the Future? </vt:lpstr>
      <vt:lpstr>McDonalds: </vt:lpstr>
      <vt:lpstr>Walking for Health: </vt:lpstr>
      <vt:lpstr>Cycling: </vt:lpstr>
      <vt:lpstr>Zumba: </vt:lpstr>
      <vt:lpstr>Fit for the Future? </vt:lpstr>
      <vt:lpstr>Fit for the Future? </vt:lpstr>
      <vt:lpstr>Summary</vt:lpstr>
    </vt:vector>
  </TitlesOfParts>
  <Company>Devon County Council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Simon Chant</dc:creator>
  <cp:lastModifiedBy>Lara Snowdon</cp:lastModifiedBy>
  <cp:revision>113</cp:revision>
  <cp:lastPrinted>2014-07-16T07:37:18Z</cp:lastPrinted>
  <dcterms:created xsi:type="dcterms:W3CDTF">2013-05-13T09:25:42Z</dcterms:created>
  <dcterms:modified xsi:type="dcterms:W3CDTF">2014-07-28T09:09:04Z</dcterms:modified>
</cp:coreProperties>
</file>