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72" r:id="rId2"/>
    <p:sldId id="287" r:id="rId3"/>
    <p:sldId id="275" r:id="rId4"/>
    <p:sldId id="282" r:id="rId5"/>
    <p:sldId id="276" r:id="rId6"/>
    <p:sldId id="283" r:id="rId7"/>
    <p:sldId id="285" r:id="rId8"/>
    <p:sldId id="277" r:id="rId9"/>
    <p:sldId id="284" r:id="rId10"/>
    <p:sldId id="288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290" r:id="rId32"/>
    <p:sldId id="291" r:id="rId33"/>
    <p:sldId id="292" r:id="rId34"/>
    <p:sldId id="293" r:id="rId35"/>
    <p:sldId id="294" r:id="rId36"/>
    <p:sldId id="295" r:id="rId37"/>
    <p:sldId id="267" r:id="rId3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B3B2EF-4AD1-4316-A614-064228C3B8F7}" type="doc">
      <dgm:prSet loTypeId="urn:microsoft.com/office/officeart/2005/8/layout/hierarchy1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8F10D961-2F50-42A0-9D55-F5A241171927}">
      <dgm:prSet phldrT="[Text]" custT="1"/>
      <dgm:spPr/>
      <dgm:t>
        <a:bodyPr/>
        <a:lstStyle/>
        <a:p>
          <a:r>
            <a:rPr lang="en-GB" sz="1800" b="1" dirty="0" smtClean="0"/>
            <a:t>Brief </a:t>
          </a:r>
          <a:r>
            <a:rPr lang="en-GB" sz="1800" b="1" dirty="0" err="1" smtClean="0"/>
            <a:t>Wt</a:t>
          </a:r>
          <a:r>
            <a:rPr lang="en-GB" sz="1800" b="1" dirty="0" smtClean="0"/>
            <a:t> </a:t>
          </a:r>
          <a:r>
            <a:rPr lang="en-GB" sz="1800" b="1" dirty="0" err="1" smtClean="0"/>
            <a:t>Mgmt</a:t>
          </a:r>
          <a:r>
            <a:rPr lang="en-GB" sz="1800" b="1" dirty="0" smtClean="0"/>
            <a:t> Interventions</a:t>
          </a:r>
        </a:p>
        <a:p>
          <a:r>
            <a:rPr lang="en-GB" sz="1500" dirty="0" smtClean="0"/>
            <a:t> Tailored advice and support Sign-posting to </a:t>
          </a:r>
          <a:r>
            <a:rPr lang="en-GB" sz="1500" dirty="0"/>
            <a:t>self-funded or free opportunities in their community. </a:t>
          </a:r>
        </a:p>
      </dgm:t>
    </dgm:pt>
    <dgm:pt modelId="{EFA2BE0A-F9B2-4DA0-A244-EE8BBAA165E0}" type="parTrans" cxnId="{E2C63ADE-4CCE-4EC9-B2A8-CFE30F64A304}">
      <dgm:prSet/>
      <dgm:spPr/>
      <dgm:t>
        <a:bodyPr/>
        <a:lstStyle/>
        <a:p>
          <a:endParaRPr lang="en-GB"/>
        </a:p>
      </dgm:t>
    </dgm:pt>
    <dgm:pt modelId="{A49F924D-B454-407C-8FAB-600392F3FB1E}" type="sibTrans" cxnId="{E2C63ADE-4CCE-4EC9-B2A8-CFE30F64A304}">
      <dgm:prSet/>
      <dgm:spPr/>
      <dgm:t>
        <a:bodyPr/>
        <a:lstStyle/>
        <a:p>
          <a:endParaRPr lang="en-GB"/>
        </a:p>
      </dgm:t>
    </dgm:pt>
    <dgm:pt modelId="{BF68625A-53F7-42FD-8112-8D872716F6A8}">
      <dgm:prSet phldrT="[Text]"/>
      <dgm:spPr/>
      <dgm:t>
        <a:bodyPr/>
        <a:lstStyle/>
        <a:p>
          <a:r>
            <a:rPr lang="en-GB" b="1" dirty="0" smtClean="0"/>
            <a:t>Wide Range of Front-line Professionals</a:t>
          </a:r>
        </a:p>
        <a:p>
          <a:r>
            <a:rPr lang="en-GB" dirty="0" smtClean="0"/>
            <a:t>2 year programme of training &gt;200 professionals trained. New training package in procurement</a:t>
          </a:r>
          <a:endParaRPr lang="en-GB" dirty="0"/>
        </a:p>
      </dgm:t>
    </dgm:pt>
    <dgm:pt modelId="{E239CF1E-23FE-4E68-B185-82F808CCEE31}" type="parTrans" cxnId="{7E8E4FB4-4739-4730-BD90-2AA6A2246E5C}">
      <dgm:prSet/>
      <dgm:spPr/>
      <dgm:t>
        <a:bodyPr/>
        <a:lstStyle/>
        <a:p>
          <a:endParaRPr lang="en-GB"/>
        </a:p>
      </dgm:t>
    </dgm:pt>
    <dgm:pt modelId="{3DCBD687-4332-410B-A8D2-ABEFA5F19978}" type="sibTrans" cxnId="{7E8E4FB4-4739-4730-BD90-2AA6A2246E5C}">
      <dgm:prSet/>
      <dgm:spPr/>
      <dgm:t>
        <a:bodyPr/>
        <a:lstStyle/>
        <a:p>
          <a:endParaRPr lang="en-GB"/>
        </a:p>
      </dgm:t>
    </dgm:pt>
    <dgm:pt modelId="{0D337DA3-ABC6-4709-B6BE-6C5456C27EF7}">
      <dgm:prSet phldrT="[Text]"/>
      <dgm:spPr/>
      <dgm:t>
        <a:bodyPr/>
        <a:lstStyle/>
        <a:p>
          <a:r>
            <a:rPr lang="en-GB" b="1" dirty="0" smtClean="0"/>
            <a:t>Healthy Lifestyles HUB </a:t>
          </a:r>
        </a:p>
        <a:p>
          <a:r>
            <a:rPr lang="en-GB" dirty="0" smtClean="0"/>
            <a:t> P</a:t>
          </a:r>
          <a:r>
            <a:rPr lang="en-GB" dirty="0"/>
            <a:t>rovide up to 4 phone-based support calls . Provide a tailored self-help guide, including local </a:t>
          </a:r>
          <a:r>
            <a:rPr lang="en-GB" dirty="0" smtClean="0"/>
            <a:t>information, use of GAD.</a:t>
          </a:r>
          <a:endParaRPr lang="en-GB" dirty="0"/>
        </a:p>
      </dgm:t>
    </dgm:pt>
    <dgm:pt modelId="{981DC072-113F-4418-9FE5-E47DA4F4517D}" type="parTrans" cxnId="{FB2EE1FC-6CF5-4B4F-A6FB-E57FB4471E76}">
      <dgm:prSet/>
      <dgm:spPr/>
      <dgm:t>
        <a:bodyPr/>
        <a:lstStyle/>
        <a:p>
          <a:endParaRPr lang="en-GB"/>
        </a:p>
      </dgm:t>
    </dgm:pt>
    <dgm:pt modelId="{6CE0DAE3-A457-48C7-AD06-7E22D197BFFA}" type="sibTrans" cxnId="{FB2EE1FC-6CF5-4B4F-A6FB-E57FB4471E76}">
      <dgm:prSet/>
      <dgm:spPr/>
      <dgm:t>
        <a:bodyPr/>
        <a:lstStyle/>
        <a:p>
          <a:endParaRPr lang="en-GB"/>
        </a:p>
      </dgm:t>
    </dgm:pt>
    <dgm:pt modelId="{1E82C725-3198-4B11-B301-400000398AE5}" type="pres">
      <dgm:prSet presAssocID="{16B3B2EF-4AD1-4316-A614-064228C3B8F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9694E7A-62B4-4EF1-991E-B03E95EB3DB0}" type="pres">
      <dgm:prSet presAssocID="{8F10D961-2F50-42A0-9D55-F5A241171927}" presName="hierRoot1" presStyleCnt="0"/>
      <dgm:spPr/>
    </dgm:pt>
    <dgm:pt modelId="{3026A675-6269-44AF-A9C8-016D3FE3CA2B}" type="pres">
      <dgm:prSet presAssocID="{8F10D961-2F50-42A0-9D55-F5A241171927}" presName="composite" presStyleCnt="0"/>
      <dgm:spPr/>
    </dgm:pt>
    <dgm:pt modelId="{6E08FF3E-D9E3-425D-AE3F-B84589618808}" type="pres">
      <dgm:prSet presAssocID="{8F10D961-2F50-42A0-9D55-F5A241171927}" presName="background" presStyleLbl="node0" presStyleIdx="0" presStyleCnt="1"/>
      <dgm:spPr/>
    </dgm:pt>
    <dgm:pt modelId="{80796995-5A4D-4D2B-8EDB-F1D8AE216354}" type="pres">
      <dgm:prSet presAssocID="{8F10D961-2F50-42A0-9D55-F5A241171927}" presName="text" presStyleLbl="fgAcc0" presStyleIdx="0" presStyleCnt="1" custScaleX="12532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8E4BEBC-2C34-4D0C-8C5F-728A57D78F1E}" type="pres">
      <dgm:prSet presAssocID="{8F10D961-2F50-42A0-9D55-F5A241171927}" presName="hierChild2" presStyleCnt="0"/>
      <dgm:spPr/>
    </dgm:pt>
    <dgm:pt modelId="{6EE9B0E1-EBEC-4DB1-BB01-2EB8E2ECA5E6}" type="pres">
      <dgm:prSet presAssocID="{E239CF1E-23FE-4E68-B185-82F808CCEE31}" presName="Name10" presStyleLbl="parChTrans1D2" presStyleIdx="0" presStyleCnt="2"/>
      <dgm:spPr/>
      <dgm:t>
        <a:bodyPr/>
        <a:lstStyle/>
        <a:p>
          <a:endParaRPr lang="en-GB"/>
        </a:p>
      </dgm:t>
    </dgm:pt>
    <dgm:pt modelId="{F2286E68-D007-4752-9298-A8727C46A237}" type="pres">
      <dgm:prSet presAssocID="{BF68625A-53F7-42FD-8112-8D872716F6A8}" presName="hierRoot2" presStyleCnt="0"/>
      <dgm:spPr/>
    </dgm:pt>
    <dgm:pt modelId="{D1AF38ED-2117-4535-9F7F-FAD7D9DBCD45}" type="pres">
      <dgm:prSet presAssocID="{BF68625A-53F7-42FD-8112-8D872716F6A8}" presName="composite2" presStyleCnt="0"/>
      <dgm:spPr/>
    </dgm:pt>
    <dgm:pt modelId="{DD1BBCBC-77CF-4BFD-BE7D-EAA0D22B07AD}" type="pres">
      <dgm:prSet presAssocID="{BF68625A-53F7-42FD-8112-8D872716F6A8}" presName="background2" presStyleLbl="node2" presStyleIdx="0" presStyleCnt="2"/>
      <dgm:spPr/>
    </dgm:pt>
    <dgm:pt modelId="{43951FF2-F9D9-4AFB-81BE-F33E37397DB7}" type="pres">
      <dgm:prSet presAssocID="{BF68625A-53F7-42FD-8112-8D872716F6A8}" presName="text2" presStyleLbl="fgAcc2" presStyleIdx="0" presStyleCnt="2" custScaleX="13333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9464502-D96F-4437-9CA8-6A4D8DB67AAB}" type="pres">
      <dgm:prSet presAssocID="{BF68625A-53F7-42FD-8112-8D872716F6A8}" presName="hierChild3" presStyleCnt="0"/>
      <dgm:spPr/>
    </dgm:pt>
    <dgm:pt modelId="{FB073E67-8735-455C-8423-F7649DC927F2}" type="pres">
      <dgm:prSet presAssocID="{981DC072-113F-4418-9FE5-E47DA4F4517D}" presName="Name10" presStyleLbl="parChTrans1D2" presStyleIdx="1" presStyleCnt="2"/>
      <dgm:spPr/>
      <dgm:t>
        <a:bodyPr/>
        <a:lstStyle/>
        <a:p>
          <a:endParaRPr lang="en-GB"/>
        </a:p>
      </dgm:t>
    </dgm:pt>
    <dgm:pt modelId="{A597321E-1029-4801-9D25-674F4971FC47}" type="pres">
      <dgm:prSet presAssocID="{0D337DA3-ABC6-4709-B6BE-6C5456C27EF7}" presName="hierRoot2" presStyleCnt="0"/>
      <dgm:spPr/>
    </dgm:pt>
    <dgm:pt modelId="{055E1800-0593-4CD7-A52C-4AA2DF83C3F1}" type="pres">
      <dgm:prSet presAssocID="{0D337DA3-ABC6-4709-B6BE-6C5456C27EF7}" presName="composite2" presStyleCnt="0"/>
      <dgm:spPr/>
    </dgm:pt>
    <dgm:pt modelId="{26BBB6AC-E114-4836-9F16-D21F32C80D43}" type="pres">
      <dgm:prSet presAssocID="{0D337DA3-ABC6-4709-B6BE-6C5456C27EF7}" presName="background2" presStyleLbl="node2" presStyleIdx="1" presStyleCnt="2"/>
      <dgm:spPr/>
    </dgm:pt>
    <dgm:pt modelId="{5CB4CF83-68FB-4246-988D-8771A9FC3A59}" type="pres">
      <dgm:prSet presAssocID="{0D337DA3-ABC6-4709-B6BE-6C5456C27EF7}" presName="text2" presStyleLbl="fgAcc2" presStyleIdx="1" presStyleCnt="2" custScaleX="14031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81B00D2-F515-4E33-80C3-6D301A2500D4}" type="pres">
      <dgm:prSet presAssocID="{0D337DA3-ABC6-4709-B6BE-6C5456C27EF7}" presName="hierChild3" presStyleCnt="0"/>
      <dgm:spPr/>
    </dgm:pt>
  </dgm:ptLst>
  <dgm:cxnLst>
    <dgm:cxn modelId="{7E8E4FB4-4739-4730-BD90-2AA6A2246E5C}" srcId="{8F10D961-2F50-42A0-9D55-F5A241171927}" destId="{BF68625A-53F7-42FD-8112-8D872716F6A8}" srcOrd="0" destOrd="0" parTransId="{E239CF1E-23FE-4E68-B185-82F808CCEE31}" sibTransId="{3DCBD687-4332-410B-A8D2-ABEFA5F19978}"/>
    <dgm:cxn modelId="{367E0801-B6A3-408B-8EE4-40BCF2960FF7}" type="presOf" srcId="{BF68625A-53F7-42FD-8112-8D872716F6A8}" destId="{43951FF2-F9D9-4AFB-81BE-F33E37397DB7}" srcOrd="0" destOrd="0" presId="urn:microsoft.com/office/officeart/2005/8/layout/hierarchy1"/>
    <dgm:cxn modelId="{7159A19A-273B-49D3-BFFD-DCE27617F01F}" type="presOf" srcId="{16B3B2EF-4AD1-4316-A614-064228C3B8F7}" destId="{1E82C725-3198-4B11-B301-400000398AE5}" srcOrd="0" destOrd="0" presId="urn:microsoft.com/office/officeart/2005/8/layout/hierarchy1"/>
    <dgm:cxn modelId="{A2D80474-BA48-4DF2-BAF9-58DD415640C3}" type="presOf" srcId="{981DC072-113F-4418-9FE5-E47DA4F4517D}" destId="{FB073E67-8735-455C-8423-F7649DC927F2}" srcOrd="0" destOrd="0" presId="urn:microsoft.com/office/officeart/2005/8/layout/hierarchy1"/>
    <dgm:cxn modelId="{8659F194-ED36-4001-86A5-FB816D76911D}" type="presOf" srcId="{8F10D961-2F50-42A0-9D55-F5A241171927}" destId="{80796995-5A4D-4D2B-8EDB-F1D8AE216354}" srcOrd="0" destOrd="0" presId="urn:microsoft.com/office/officeart/2005/8/layout/hierarchy1"/>
    <dgm:cxn modelId="{1DA96027-BEDB-47AC-95E1-2376E3A8D435}" type="presOf" srcId="{0D337DA3-ABC6-4709-B6BE-6C5456C27EF7}" destId="{5CB4CF83-68FB-4246-988D-8771A9FC3A59}" srcOrd="0" destOrd="0" presId="urn:microsoft.com/office/officeart/2005/8/layout/hierarchy1"/>
    <dgm:cxn modelId="{E2C63ADE-4CCE-4EC9-B2A8-CFE30F64A304}" srcId="{16B3B2EF-4AD1-4316-A614-064228C3B8F7}" destId="{8F10D961-2F50-42A0-9D55-F5A241171927}" srcOrd="0" destOrd="0" parTransId="{EFA2BE0A-F9B2-4DA0-A244-EE8BBAA165E0}" sibTransId="{A49F924D-B454-407C-8FAB-600392F3FB1E}"/>
    <dgm:cxn modelId="{E82F51C2-9675-4BA5-A1E5-64B2F09BB10F}" type="presOf" srcId="{E239CF1E-23FE-4E68-B185-82F808CCEE31}" destId="{6EE9B0E1-EBEC-4DB1-BB01-2EB8E2ECA5E6}" srcOrd="0" destOrd="0" presId="urn:microsoft.com/office/officeart/2005/8/layout/hierarchy1"/>
    <dgm:cxn modelId="{FB2EE1FC-6CF5-4B4F-A6FB-E57FB4471E76}" srcId="{8F10D961-2F50-42A0-9D55-F5A241171927}" destId="{0D337DA3-ABC6-4709-B6BE-6C5456C27EF7}" srcOrd="1" destOrd="0" parTransId="{981DC072-113F-4418-9FE5-E47DA4F4517D}" sibTransId="{6CE0DAE3-A457-48C7-AD06-7E22D197BFFA}"/>
    <dgm:cxn modelId="{06FF1039-628E-4895-BC5F-B75E439BD5D5}" type="presParOf" srcId="{1E82C725-3198-4B11-B301-400000398AE5}" destId="{F9694E7A-62B4-4EF1-991E-B03E95EB3DB0}" srcOrd="0" destOrd="0" presId="urn:microsoft.com/office/officeart/2005/8/layout/hierarchy1"/>
    <dgm:cxn modelId="{06EFFD6C-3875-426F-93CB-BCFEDD279813}" type="presParOf" srcId="{F9694E7A-62B4-4EF1-991E-B03E95EB3DB0}" destId="{3026A675-6269-44AF-A9C8-016D3FE3CA2B}" srcOrd="0" destOrd="0" presId="urn:microsoft.com/office/officeart/2005/8/layout/hierarchy1"/>
    <dgm:cxn modelId="{0E50A1E4-DC65-4224-B643-1D8E87FCA4EF}" type="presParOf" srcId="{3026A675-6269-44AF-A9C8-016D3FE3CA2B}" destId="{6E08FF3E-D9E3-425D-AE3F-B84589618808}" srcOrd="0" destOrd="0" presId="urn:microsoft.com/office/officeart/2005/8/layout/hierarchy1"/>
    <dgm:cxn modelId="{14BB1D9A-3C43-45ED-B759-209708373DA5}" type="presParOf" srcId="{3026A675-6269-44AF-A9C8-016D3FE3CA2B}" destId="{80796995-5A4D-4D2B-8EDB-F1D8AE216354}" srcOrd="1" destOrd="0" presId="urn:microsoft.com/office/officeart/2005/8/layout/hierarchy1"/>
    <dgm:cxn modelId="{D86DB5F4-AEF8-4AFE-AE37-A2E0C72AE2DE}" type="presParOf" srcId="{F9694E7A-62B4-4EF1-991E-B03E95EB3DB0}" destId="{D8E4BEBC-2C34-4D0C-8C5F-728A57D78F1E}" srcOrd="1" destOrd="0" presId="urn:microsoft.com/office/officeart/2005/8/layout/hierarchy1"/>
    <dgm:cxn modelId="{5AA1496E-05A3-4BBF-8DF2-7EF37381CAB9}" type="presParOf" srcId="{D8E4BEBC-2C34-4D0C-8C5F-728A57D78F1E}" destId="{6EE9B0E1-EBEC-4DB1-BB01-2EB8E2ECA5E6}" srcOrd="0" destOrd="0" presId="urn:microsoft.com/office/officeart/2005/8/layout/hierarchy1"/>
    <dgm:cxn modelId="{AEF0B85E-4F89-47D1-B6E2-B5233E12A723}" type="presParOf" srcId="{D8E4BEBC-2C34-4D0C-8C5F-728A57D78F1E}" destId="{F2286E68-D007-4752-9298-A8727C46A237}" srcOrd="1" destOrd="0" presId="urn:microsoft.com/office/officeart/2005/8/layout/hierarchy1"/>
    <dgm:cxn modelId="{91F1B812-110B-4EEE-94A7-4F166B9A5748}" type="presParOf" srcId="{F2286E68-D007-4752-9298-A8727C46A237}" destId="{D1AF38ED-2117-4535-9F7F-FAD7D9DBCD45}" srcOrd="0" destOrd="0" presId="urn:microsoft.com/office/officeart/2005/8/layout/hierarchy1"/>
    <dgm:cxn modelId="{E677106D-83EF-4EDC-85FA-A0100001B0F2}" type="presParOf" srcId="{D1AF38ED-2117-4535-9F7F-FAD7D9DBCD45}" destId="{DD1BBCBC-77CF-4BFD-BE7D-EAA0D22B07AD}" srcOrd="0" destOrd="0" presId="urn:microsoft.com/office/officeart/2005/8/layout/hierarchy1"/>
    <dgm:cxn modelId="{73F5E83F-6AAF-4EBC-B5B3-95FCBA30A7F9}" type="presParOf" srcId="{D1AF38ED-2117-4535-9F7F-FAD7D9DBCD45}" destId="{43951FF2-F9D9-4AFB-81BE-F33E37397DB7}" srcOrd="1" destOrd="0" presId="urn:microsoft.com/office/officeart/2005/8/layout/hierarchy1"/>
    <dgm:cxn modelId="{F937F3A5-5624-4C81-896A-9B9B54F5110E}" type="presParOf" srcId="{F2286E68-D007-4752-9298-A8727C46A237}" destId="{59464502-D96F-4437-9CA8-6A4D8DB67AAB}" srcOrd="1" destOrd="0" presId="urn:microsoft.com/office/officeart/2005/8/layout/hierarchy1"/>
    <dgm:cxn modelId="{7452EC87-46DC-45D0-B9A7-B8B26D050BEC}" type="presParOf" srcId="{D8E4BEBC-2C34-4D0C-8C5F-728A57D78F1E}" destId="{FB073E67-8735-455C-8423-F7649DC927F2}" srcOrd="2" destOrd="0" presId="urn:microsoft.com/office/officeart/2005/8/layout/hierarchy1"/>
    <dgm:cxn modelId="{F5852CD6-77E3-41C6-8875-BD7689EA12E4}" type="presParOf" srcId="{D8E4BEBC-2C34-4D0C-8C5F-728A57D78F1E}" destId="{A597321E-1029-4801-9D25-674F4971FC47}" srcOrd="3" destOrd="0" presId="urn:microsoft.com/office/officeart/2005/8/layout/hierarchy1"/>
    <dgm:cxn modelId="{F87DA555-6241-4F6B-BCD1-129397E4AD0B}" type="presParOf" srcId="{A597321E-1029-4801-9D25-674F4971FC47}" destId="{055E1800-0593-4CD7-A52C-4AA2DF83C3F1}" srcOrd="0" destOrd="0" presId="urn:microsoft.com/office/officeart/2005/8/layout/hierarchy1"/>
    <dgm:cxn modelId="{84BFC346-6A5F-4E94-9800-5412DB7E06C4}" type="presParOf" srcId="{055E1800-0593-4CD7-A52C-4AA2DF83C3F1}" destId="{26BBB6AC-E114-4836-9F16-D21F32C80D43}" srcOrd="0" destOrd="0" presId="urn:microsoft.com/office/officeart/2005/8/layout/hierarchy1"/>
    <dgm:cxn modelId="{F9003767-4538-43C7-A49D-A6F921C26C63}" type="presParOf" srcId="{055E1800-0593-4CD7-A52C-4AA2DF83C3F1}" destId="{5CB4CF83-68FB-4246-988D-8771A9FC3A59}" srcOrd="1" destOrd="0" presId="urn:microsoft.com/office/officeart/2005/8/layout/hierarchy1"/>
    <dgm:cxn modelId="{A882DE28-CCAF-4915-A764-3A44B9636FF0}" type="presParOf" srcId="{A597321E-1029-4801-9D25-674F4971FC47}" destId="{F81B00D2-F515-4E33-80C3-6D301A2500D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E48157-36F4-443C-8B7B-626A9B6CBE0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8BD847E-1199-4081-AC6E-4F0C6CC8613D}">
      <dgm:prSet phldrT="[Text]" custT="1"/>
      <dgm:spPr/>
      <dgm:t>
        <a:bodyPr/>
        <a:lstStyle/>
        <a:p>
          <a:r>
            <a:rPr lang="en-GB" sz="1400"/>
            <a:t>BMI 50* kg/m</a:t>
          </a:r>
          <a:r>
            <a:rPr lang="en-GB" sz="1400" baseline="30000"/>
            <a:t>2</a:t>
          </a:r>
          <a:r>
            <a:rPr lang="en-GB" sz="1400"/>
            <a:t>+</a:t>
          </a:r>
        </a:p>
        <a:p>
          <a:r>
            <a:rPr lang="en-GB" sz="1400"/>
            <a:t>OR </a:t>
          </a:r>
        </a:p>
        <a:p>
          <a:r>
            <a:rPr lang="en-GB" sz="1400"/>
            <a:t> those eligible for Tier 3 who have successfully completed Tier 2</a:t>
          </a:r>
        </a:p>
      </dgm:t>
    </dgm:pt>
    <dgm:pt modelId="{8949DC42-F4A2-4D46-8527-384FF3C3D980}" type="parTrans" cxnId="{7B8E84F8-26E3-494C-8A1A-936273B693FF}">
      <dgm:prSet/>
      <dgm:spPr/>
      <dgm:t>
        <a:bodyPr/>
        <a:lstStyle/>
        <a:p>
          <a:endParaRPr lang="en-GB"/>
        </a:p>
      </dgm:t>
    </dgm:pt>
    <dgm:pt modelId="{798FA348-14DB-4C10-B51C-0D37F3FA2C51}" type="sibTrans" cxnId="{7B8E84F8-26E3-494C-8A1A-936273B693FF}">
      <dgm:prSet/>
      <dgm:spPr/>
      <dgm:t>
        <a:bodyPr/>
        <a:lstStyle/>
        <a:p>
          <a:endParaRPr lang="en-GB"/>
        </a:p>
      </dgm:t>
    </dgm:pt>
    <dgm:pt modelId="{0633424E-11E9-4AEF-98C2-EE21F98D592D}">
      <dgm:prSet custT="1"/>
      <dgm:spPr>
        <a:solidFill>
          <a:srgbClr val="FFFF00"/>
        </a:solidFill>
      </dgm:spPr>
      <dgm:t>
        <a:bodyPr/>
        <a:lstStyle/>
        <a:p>
          <a:pPr algn="ctr"/>
          <a:r>
            <a:rPr lang="en-GB" sz="1400">
              <a:solidFill>
                <a:sysClr val="windowText" lastClr="000000"/>
              </a:solidFill>
            </a:rPr>
            <a:t>REFER  to DRSS</a:t>
          </a:r>
          <a:r>
            <a:rPr lang="en-GB" sz="1400" baseline="30000">
              <a:solidFill>
                <a:sysClr val="windowText" lastClr="000000"/>
              </a:solidFill>
            </a:rPr>
            <a:t>2</a:t>
          </a:r>
        </a:p>
        <a:p>
          <a:pPr algn="ctr"/>
          <a:r>
            <a:rPr lang="en-GB" sz="1400">
              <a:solidFill>
                <a:sysClr val="windowText" lastClr="000000"/>
              </a:solidFill>
            </a:rPr>
            <a:t>(formerly DART)</a:t>
          </a:r>
        </a:p>
        <a:p>
          <a:pPr algn="ctr"/>
          <a:endParaRPr lang="en-GB" sz="1400">
            <a:solidFill>
              <a:sysClr val="windowText" lastClr="000000"/>
            </a:solidFill>
          </a:endParaRPr>
        </a:p>
        <a:p>
          <a:pPr algn="ctr"/>
          <a:r>
            <a:rPr lang="en-GB" sz="1100">
              <a:solidFill>
                <a:sysClr val="windowText" lastClr="000000"/>
              </a:solidFill>
            </a:rPr>
            <a:t>For referral  to Specialist Service (tier3)</a:t>
          </a:r>
        </a:p>
      </dgm:t>
    </dgm:pt>
    <dgm:pt modelId="{DFB43FEA-BBB6-4378-9770-36E5E9FC6891}" type="parTrans" cxnId="{82C9471E-D00E-4717-A465-1118BDFEEE99}">
      <dgm:prSet/>
      <dgm:spPr/>
      <dgm:t>
        <a:bodyPr/>
        <a:lstStyle/>
        <a:p>
          <a:endParaRPr lang="en-GB"/>
        </a:p>
      </dgm:t>
    </dgm:pt>
    <dgm:pt modelId="{77E65947-A5FD-41BA-BCD0-BD2A20F4A9CA}" type="sibTrans" cxnId="{82C9471E-D00E-4717-A465-1118BDFEEE99}">
      <dgm:prSet/>
      <dgm:spPr/>
      <dgm:t>
        <a:bodyPr/>
        <a:lstStyle/>
        <a:p>
          <a:endParaRPr lang="en-GB"/>
        </a:p>
      </dgm:t>
    </dgm:pt>
    <dgm:pt modelId="{D25EA843-037E-4E93-A34B-0868DC43560A}">
      <dgm:prSet custT="1"/>
      <dgm:spPr>
        <a:solidFill>
          <a:srgbClr val="00B050"/>
        </a:solidFill>
      </dgm:spPr>
      <dgm:t>
        <a:bodyPr/>
        <a:lstStyle/>
        <a:p>
          <a:r>
            <a:rPr lang="en-GB" sz="1400"/>
            <a:t>REFER to HUB</a:t>
          </a:r>
          <a:r>
            <a:rPr lang="en-GB" sz="1400" baseline="30000"/>
            <a:t>1</a:t>
          </a:r>
          <a:r>
            <a:rPr lang="en-GB" sz="1400"/>
            <a:t>    </a:t>
          </a:r>
        </a:p>
        <a:p>
          <a:r>
            <a:rPr lang="en-GB" sz="1400"/>
            <a:t>        </a:t>
          </a:r>
        </a:p>
        <a:p>
          <a:r>
            <a:rPr lang="en-GB" sz="1100"/>
            <a:t>Community based Weight Management Service   (Tier 1 or 2)</a:t>
          </a:r>
        </a:p>
      </dgm:t>
    </dgm:pt>
    <dgm:pt modelId="{8BD88DCB-D873-434D-A3E5-3D9875D2B93D}" type="parTrans" cxnId="{90428B01-B2D9-4EBB-B901-F6388F7C98DE}">
      <dgm:prSet/>
      <dgm:spPr/>
      <dgm:t>
        <a:bodyPr/>
        <a:lstStyle/>
        <a:p>
          <a:endParaRPr lang="en-GB"/>
        </a:p>
      </dgm:t>
    </dgm:pt>
    <dgm:pt modelId="{C9F03FE3-565F-486D-8C35-49962E08EACB}" type="sibTrans" cxnId="{90428B01-B2D9-4EBB-B901-F6388F7C98DE}">
      <dgm:prSet/>
      <dgm:spPr/>
      <dgm:t>
        <a:bodyPr/>
        <a:lstStyle/>
        <a:p>
          <a:endParaRPr lang="en-GB"/>
        </a:p>
      </dgm:t>
    </dgm:pt>
    <dgm:pt modelId="{6461F942-718D-4244-8668-1A4D44A7A05A}">
      <dgm:prSet custT="1"/>
      <dgm:spPr/>
      <dgm:t>
        <a:bodyPr/>
        <a:lstStyle/>
        <a:p>
          <a:r>
            <a:rPr lang="en-GB" sz="1400"/>
            <a:t>BMI 25 - 50 kg/m</a:t>
          </a:r>
          <a:r>
            <a:rPr lang="en-GB" sz="1400" baseline="30000"/>
            <a:t>2</a:t>
          </a:r>
          <a:r>
            <a:rPr lang="en-GB" sz="1400"/>
            <a:t>*</a:t>
          </a:r>
        </a:p>
      </dgm:t>
    </dgm:pt>
    <dgm:pt modelId="{C444B1BB-B890-4AE6-929C-A46822EA70A8}" type="parTrans" cxnId="{6B66EB9B-4154-4413-A441-D741437DDEA3}">
      <dgm:prSet/>
      <dgm:spPr/>
      <dgm:t>
        <a:bodyPr/>
        <a:lstStyle/>
        <a:p>
          <a:endParaRPr lang="en-GB"/>
        </a:p>
      </dgm:t>
    </dgm:pt>
    <dgm:pt modelId="{F7202E09-00CD-44B4-9711-D8A47FC8A7E5}" type="sibTrans" cxnId="{6B66EB9B-4154-4413-A441-D741437DDEA3}">
      <dgm:prSet/>
      <dgm:spPr/>
      <dgm:t>
        <a:bodyPr/>
        <a:lstStyle/>
        <a:p>
          <a:endParaRPr lang="en-GB"/>
        </a:p>
      </dgm:t>
    </dgm:pt>
    <dgm:pt modelId="{1BF41BF7-440E-4652-852C-01B96A15CDE6}">
      <dgm:prSet custT="1"/>
      <dgm:spPr/>
      <dgm:t>
        <a:bodyPr/>
        <a:lstStyle/>
        <a:p>
          <a:r>
            <a:rPr lang="en-GB" sz="1400" b="1"/>
            <a:t>Assess BMI</a:t>
          </a:r>
        </a:p>
        <a:p>
          <a:r>
            <a:rPr lang="en-GB" sz="1400" b="1"/>
            <a:t>16 years+ years</a:t>
          </a:r>
        </a:p>
        <a:p>
          <a:r>
            <a:rPr lang="en-GB" sz="1400" b="1"/>
            <a:t>Ready to make behaviour change </a:t>
          </a:r>
          <a:endParaRPr lang="en-GB" sz="1400"/>
        </a:p>
      </dgm:t>
    </dgm:pt>
    <dgm:pt modelId="{60FF9FDB-4D5D-4217-B89E-C60303BF9245}" type="sibTrans" cxnId="{5EB7B8D4-B39A-4A0C-9439-D32EC3B9BF8C}">
      <dgm:prSet/>
      <dgm:spPr/>
      <dgm:t>
        <a:bodyPr/>
        <a:lstStyle/>
        <a:p>
          <a:endParaRPr lang="en-GB"/>
        </a:p>
      </dgm:t>
    </dgm:pt>
    <dgm:pt modelId="{6803266E-270A-47CC-8560-4F6709E1A94D}" type="parTrans" cxnId="{5EB7B8D4-B39A-4A0C-9439-D32EC3B9BF8C}">
      <dgm:prSet/>
      <dgm:spPr/>
      <dgm:t>
        <a:bodyPr/>
        <a:lstStyle/>
        <a:p>
          <a:endParaRPr lang="en-GB"/>
        </a:p>
      </dgm:t>
    </dgm:pt>
    <dgm:pt modelId="{3DBA9AD7-B176-4410-8484-5B4EDDCFEDE0}" type="pres">
      <dgm:prSet presAssocID="{15E48157-36F4-443C-8B7B-626A9B6CBE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6287338D-D2C1-41AF-8ADD-3BCE9BD978C3}" type="pres">
      <dgm:prSet presAssocID="{1BF41BF7-440E-4652-852C-01B96A15CDE6}" presName="hierRoot1" presStyleCnt="0">
        <dgm:presLayoutVars>
          <dgm:hierBranch val="init"/>
        </dgm:presLayoutVars>
      </dgm:prSet>
      <dgm:spPr/>
    </dgm:pt>
    <dgm:pt modelId="{201B316A-C2C8-4FB8-B23B-78C2C782ED51}" type="pres">
      <dgm:prSet presAssocID="{1BF41BF7-440E-4652-852C-01B96A15CDE6}" presName="rootComposite1" presStyleCnt="0"/>
      <dgm:spPr/>
    </dgm:pt>
    <dgm:pt modelId="{72ED849A-FB17-484C-AA14-E78E372034F5}" type="pres">
      <dgm:prSet presAssocID="{1BF41BF7-440E-4652-852C-01B96A15CDE6}" presName="rootText1" presStyleLbl="node0" presStyleIdx="0" presStyleCnt="1" custLinFactNeighborX="-46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EE28C20-E76C-4090-9BFD-D0BE5EB11751}" type="pres">
      <dgm:prSet presAssocID="{1BF41BF7-440E-4652-852C-01B96A15CDE6}" presName="rootConnector1" presStyleLbl="node1" presStyleIdx="0" presStyleCnt="0"/>
      <dgm:spPr/>
      <dgm:t>
        <a:bodyPr/>
        <a:lstStyle/>
        <a:p>
          <a:endParaRPr lang="en-GB"/>
        </a:p>
      </dgm:t>
    </dgm:pt>
    <dgm:pt modelId="{421E4AC2-DA7E-4A16-BEFD-B2593705E186}" type="pres">
      <dgm:prSet presAssocID="{1BF41BF7-440E-4652-852C-01B96A15CDE6}" presName="hierChild2" presStyleCnt="0"/>
      <dgm:spPr/>
    </dgm:pt>
    <dgm:pt modelId="{B1D823EE-64E5-47DA-A050-5FD7B5F51AF5}" type="pres">
      <dgm:prSet presAssocID="{C444B1BB-B890-4AE6-929C-A46822EA70A8}" presName="Name37" presStyleLbl="parChTrans1D2" presStyleIdx="0" presStyleCnt="2"/>
      <dgm:spPr/>
      <dgm:t>
        <a:bodyPr/>
        <a:lstStyle/>
        <a:p>
          <a:endParaRPr lang="en-GB"/>
        </a:p>
      </dgm:t>
    </dgm:pt>
    <dgm:pt modelId="{FF1C57B6-B7FE-4B44-A4C5-7267CEF6773D}" type="pres">
      <dgm:prSet presAssocID="{6461F942-718D-4244-8668-1A4D44A7A05A}" presName="hierRoot2" presStyleCnt="0">
        <dgm:presLayoutVars>
          <dgm:hierBranch val="init"/>
        </dgm:presLayoutVars>
      </dgm:prSet>
      <dgm:spPr/>
    </dgm:pt>
    <dgm:pt modelId="{270BE957-9425-4D31-AA55-BA9B06423DEE}" type="pres">
      <dgm:prSet presAssocID="{6461F942-718D-4244-8668-1A4D44A7A05A}" presName="rootComposite" presStyleCnt="0"/>
      <dgm:spPr/>
    </dgm:pt>
    <dgm:pt modelId="{E5C98C8E-51B4-469D-A0BC-50B3BDD1C598}" type="pres">
      <dgm:prSet presAssocID="{6461F942-718D-4244-8668-1A4D44A7A05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D19CC60-B3BA-4710-B19E-4CA0275A394E}" type="pres">
      <dgm:prSet presAssocID="{6461F942-718D-4244-8668-1A4D44A7A05A}" presName="rootConnector" presStyleLbl="node2" presStyleIdx="0" presStyleCnt="2"/>
      <dgm:spPr/>
      <dgm:t>
        <a:bodyPr/>
        <a:lstStyle/>
        <a:p>
          <a:endParaRPr lang="en-GB"/>
        </a:p>
      </dgm:t>
    </dgm:pt>
    <dgm:pt modelId="{A32AF971-AE52-4386-9350-5C22565CAD58}" type="pres">
      <dgm:prSet presAssocID="{6461F942-718D-4244-8668-1A4D44A7A05A}" presName="hierChild4" presStyleCnt="0"/>
      <dgm:spPr/>
    </dgm:pt>
    <dgm:pt modelId="{57728C26-B2D9-44A6-B795-986C2F14CC17}" type="pres">
      <dgm:prSet presAssocID="{8BD88DCB-D873-434D-A3E5-3D9875D2B93D}" presName="Name37" presStyleLbl="parChTrans1D3" presStyleIdx="0" presStyleCnt="2"/>
      <dgm:spPr/>
      <dgm:t>
        <a:bodyPr/>
        <a:lstStyle/>
        <a:p>
          <a:endParaRPr lang="en-GB"/>
        </a:p>
      </dgm:t>
    </dgm:pt>
    <dgm:pt modelId="{397005AA-E167-40A0-8A3F-6C69C436639F}" type="pres">
      <dgm:prSet presAssocID="{D25EA843-037E-4E93-A34B-0868DC43560A}" presName="hierRoot2" presStyleCnt="0">
        <dgm:presLayoutVars>
          <dgm:hierBranch val="init"/>
        </dgm:presLayoutVars>
      </dgm:prSet>
      <dgm:spPr/>
    </dgm:pt>
    <dgm:pt modelId="{C01FBC86-C43F-4D3A-ADFB-00D3B9D312A2}" type="pres">
      <dgm:prSet presAssocID="{D25EA843-037E-4E93-A34B-0868DC43560A}" presName="rootComposite" presStyleCnt="0"/>
      <dgm:spPr/>
    </dgm:pt>
    <dgm:pt modelId="{C7463952-0D3A-442B-96C5-FEA56608F4DF}" type="pres">
      <dgm:prSet presAssocID="{D25EA843-037E-4E93-A34B-0868DC43560A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E958AE9-2548-4C1A-B29F-701BD2B75E80}" type="pres">
      <dgm:prSet presAssocID="{D25EA843-037E-4E93-A34B-0868DC43560A}" presName="rootConnector" presStyleLbl="node3" presStyleIdx="0" presStyleCnt="2"/>
      <dgm:spPr/>
      <dgm:t>
        <a:bodyPr/>
        <a:lstStyle/>
        <a:p>
          <a:endParaRPr lang="en-GB"/>
        </a:p>
      </dgm:t>
    </dgm:pt>
    <dgm:pt modelId="{8FBD050E-32FA-4230-9EDE-A528150CD7C1}" type="pres">
      <dgm:prSet presAssocID="{D25EA843-037E-4E93-A34B-0868DC43560A}" presName="hierChild4" presStyleCnt="0"/>
      <dgm:spPr/>
    </dgm:pt>
    <dgm:pt modelId="{73DC4CA1-26C0-4C3E-BBEA-980B2B786DC6}" type="pres">
      <dgm:prSet presAssocID="{D25EA843-037E-4E93-A34B-0868DC43560A}" presName="hierChild5" presStyleCnt="0"/>
      <dgm:spPr/>
    </dgm:pt>
    <dgm:pt modelId="{CE0CB9DD-B042-4269-8B9E-357C1C404A09}" type="pres">
      <dgm:prSet presAssocID="{6461F942-718D-4244-8668-1A4D44A7A05A}" presName="hierChild5" presStyleCnt="0"/>
      <dgm:spPr/>
    </dgm:pt>
    <dgm:pt modelId="{232DE8DA-695C-41F6-958F-8CE9D3BA332E}" type="pres">
      <dgm:prSet presAssocID="{8949DC42-F4A2-4D46-8527-384FF3C3D980}" presName="Name37" presStyleLbl="parChTrans1D2" presStyleIdx="1" presStyleCnt="2"/>
      <dgm:spPr/>
      <dgm:t>
        <a:bodyPr/>
        <a:lstStyle/>
        <a:p>
          <a:endParaRPr lang="en-GB"/>
        </a:p>
      </dgm:t>
    </dgm:pt>
    <dgm:pt modelId="{2297A939-CA0F-4979-B5CC-37662AED2CAF}" type="pres">
      <dgm:prSet presAssocID="{A8BD847E-1199-4081-AC6E-4F0C6CC8613D}" presName="hierRoot2" presStyleCnt="0">
        <dgm:presLayoutVars>
          <dgm:hierBranch val="init"/>
        </dgm:presLayoutVars>
      </dgm:prSet>
      <dgm:spPr/>
    </dgm:pt>
    <dgm:pt modelId="{BF0C7A4D-C283-44EC-9A5B-2EAAF053C87C}" type="pres">
      <dgm:prSet presAssocID="{A8BD847E-1199-4081-AC6E-4F0C6CC8613D}" presName="rootComposite" presStyleCnt="0"/>
      <dgm:spPr/>
    </dgm:pt>
    <dgm:pt modelId="{78AD3988-CDB7-4B1A-94B6-09AC3E526ACD}" type="pres">
      <dgm:prSet presAssocID="{A8BD847E-1199-4081-AC6E-4F0C6CC8613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A216298-8A54-4C1E-8A04-FCE0132BA8A5}" type="pres">
      <dgm:prSet presAssocID="{A8BD847E-1199-4081-AC6E-4F0C6CC8613D}" presName="rootConnector" presStyleLbl="node2" presStyleIdx="1" presStyleCnt="2"/>
      <dgm:spPr/>
      <dgm:t>
        <a:bodyPr/>
        <a:lstStyle/>
        <a:p>
          <a:endParaRPr lang="en-GB"/>
        </a:p>
      </dgm:t>
    </dgm:pt>
    <dgm:pt modelId="{2C614BDC-0AF7-49E0-B37B-72F967E4D8AB}" type="pres">
      <dgm:prSet presAssocID="{A8BD847E-1199-4081-AC6E-4F0C6CC8613D}" presName="hierChild4" presStyleCnt="0"/>
      <dgm:spPr/>
    </dgm:pt>
    <dgm:pt modelId="{526EF977-2848-4E4B-B125-C656D9A71B29}" type="pres">
      <dgm:prSet presAssocID="{DFB43FEA-BBB6-4378-9770-36E5E9FC6891}" presName="Name37" presStyleLbl="parChTrans1D3" presStyleIdx="1" presStyleCnt="2"/>
      <dgm:spPr/>
      <dgm:t>
        <a:bodyPr/>
        <a:lstStyle/>
        <a:p>
          <a:endParaRPr lang="en-GB"/>
        </a:p>
      </dgm:t>
    </dgm:pt>
    <dgm:pt modelId="{32FA97F3-F1F6-4CCB-B020-0724CD930446}" type="pres">
      <dgm:prSet presAssocID="{0633424E-11E9-4AEF-98C2-EE21F98D592D}" presName="hierRoot2" presStyleCnt="0">
        <dgm:presLayoutVars>
          <dgm:hierBranch val="init"/>
        </dgm:presLayoutVars>
      </dgm:prSet>
      <dgm:spPr/>
    </dgm:pt>
    <dgm:pt modelId="{9EDF2366-F166-4170-9339-6ADEE9CB3811}" type="pres">
      <dgm:prSet presAssocID="{0633424E-11E9-4AEF-98C2-EE21F98D592D}" presName="rootComposite" presStyleCnt="0"/>
      <dgm:spPr/>
    </dgm:pt>
    <dgm:pt modelId="{64FC0279-5F25-41AA-B2C1-5C707733F16A}" type="pres">
      <dgm:prSet presAssocID="{0633424E-11E9-4AEF-98C2-EE21F98D592D}" presName="rootText" presStyleLbl="node3" presStyleIdx="1" presStyleCnt="2" custLinFactNeighborX="-76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9FB3B69-D8C7-444B-ADEF-79202BFE528D}" type="pres">
      <dgm:prSet presAssocID="{0633424E-11E9-4AEF-98C2-EE21F98D592D}" presName="rootConnector" presStyleLbl="node3" presStyleIdx="1" presStyleCnt="2"/>
      <dgm:spPr/>
      <dgm:t>
        <a:bodyPr/>
        <a:lstStyle/>
        <a:p>
          <a:endParaRPr lang="en-GB"/>
        </a:p>
      </dgm:t>
    </dgm:pt>
    <dgm:pt modelId="{08F6954E-1B82-4544-A78F-ECC3EA2EADCE}" type="pres">
      <dgm:prSet presAssocID="{0633424E-11E9-4AEF-98C2-EE21F98D592D}" presName="hierChild4" presStyleCnt="0"/>
      <dgm:spPr/>
    </dgm:pt>
    <dgm:pt modelId="{0BA517D7-8434-4683-AEC1-E1348B97920D}" type="pres">
      <dgm:prSet presAssocID="{0633424E-11E9-4AEF-98C2-EE21F98D592D}" presName="hierChild5" presStyleCnt="0"/>
      <dgm:spPr/>
    </dgm:pt>
    <dgm:pt modelId="{032D448F-0CA6-4135-A965-F4DA35AAF93A}" type="pres">
      <dgm:prSet presAssocID="{A8BD847E-1199-4081-AC6E-4F0C6CC8613D}" presName="hierChild5" presStyleCnt="0"/>
      <dgm:spPr/>
    </dgm:pt>
    <dgm:pt modelId="{A7618CB0-3E78-42EE-859E-FF197A98BA69}" type="pres">
      <dgm:prSet presAssocID="{1BF41BF7-440E-4652-852C-01B96A15CDE6}" presName="hierChild3" presStyleCnt="0"/>
      <dgm:spPr/>
    </dgm:pt>
  </dgm:ptLst>
  <dgm:cxnLst>
    <dgm:cxn modelId="{23C94A9C-6713-463E-8323-17A863DD9FB4}" type="presOf" srcId="{A8BD847E-1199-4081-AC6E-4F0C6CC8613D}" destId="{DA216298-8A54-4C1E-8A04-FCE0132BA8A5}" srcOrd="1" destOrd="0" presId="urn:microsoft.com/office/officeart/2005/8/layout/orgChart1"/>
    <dgm:cxn modelId="{82C9471E-D00E-4717-A465-1118BDFEEE99}" srcId="{A8BD847E-1199-4081-AC6E-4F0C6CC8613D}" destId="{0633424E-11E9-4AEF-98C2-EE21F98D592D}" srcOrd="0" destOrd="0" parTransId="{DFB43FEA-BBB6-4378-9770-36E5E9FC6891}" sibTransId="{77E65947-A5FD-41BA-BCD0-BD2A20F4A9CA}"/>
    <dgm:cxn modelId="{C4CD508B-C2F1-4A1E-B7B9-5747FB3E01C4}" type="presOf" srcId="{1BF41BF7-440E-4652-852C-01B96A15CDE6}" destId="{72ED849A-FB17-484C-AA14-E78E372034F5}" srcOrd="0" destOrd="0" presId="urn:microsoft.com/office/officeart/2005/8/layout/orgChart1"/>
    <dgm:cxn modelId="{8F5B83E5-B98B-425F-B429-A86038956362}" type="presOf" srcId="{DFB43FEA-BBB6-4378-9770-36E5E9FC6891}" destId="{526EF977-2848-4E4B-B125-C656D9A71B29}" srcOrd="0" destOrd="0" presId="urn:microsoft.com/office/officeart/2005/8/layout/orgChart1"/>
    <dgm:cxn modelId="{6B66EB9B-4154-4413-A441-D741437DDEA3}" srcId="{1BF41BF7-440E-4652-852C-01B96A15CDE6}" destId="{6461F942-718D-4244-8668-1A4D44A7A05A}" srcOrd="0" destOrd="0" parTransId="{C444B1BB-B890-4AE6-929C-A46822EA70A8}" sibTransId="{F7202E09-00CD-44B4-9711-D8A47FC8A7E5}"/>
    <dgm:cxn modelId="{2AE24FFE-9C29-468F-86C8-64C067BC086B}" type="presOf" srcId="{8BD88DCB-D873-434D-A3E5-3D9875D2B93D}" destId="{57728C26-B2D9-44A6-B795-986C2F14CC17}" srcOrd="0" destOrd="0" presId="urn:microsoft.com/office/officeart/2005/8/layout/orgChart1"/>
    <dgm:cxn modelId="{5983073B-16C2-47BF-B28C-A0EAFC8960F6}" type="presOf" srcId="{6461F942-718D-4244-8668-1A4D44A7A05A}" destId="{8D19CC60-B3BA-4710-B19E-4CA0275A394E}" srcOrd="1" destOrd="0" presId="urn:microsoft.com/office/officeart/2005/8/layout/orgChart1"/>
    <dgm:cxn modelId="{9CFE8954-2CC6-4F59-A330-B4C676D3766F}" type="presOf" srcId="{6461F942-718D-4244-8668-1A4D44A7A05A}" destId="{E5C98C8E-51B4-469D-A0BC-50B3BDD1C598}" srcOrd="0" destOrd="0" presId="urn:microsoft.com/office/officeart/2005/8/layout/orgChart1"/>
    <dgm:cxn modelId="{B4597E11-2968-44A8-A864-3BA37CC3BFE1}" type="presOf" srcId="{0633424E-11E9-4AEF-98C2-EE21F98D592D}" destId="{39FB3B69-D8C7-444B-ADEF-79202BFE528D}" srcOrd="1" destOrd="0" presId="urn:microsoft.com/office/officeart/2005/8/layout/orgChart1"/>
    <dgm:cxn modelId="{3006F262-74D0-45EC-ACB0-AD72DF40FD33}" type="presOf" srcId="{A8BD847E-1199-4081-AC6E-4F0C6CC8613D}" destId="{78AD3988-CDB7-4B1A-94B6-09AC3E526ACD}" srcOrd="0" destOrd="0" presId="urn:microsoft.com/office/officeart/2005/8/layout/orgChart1"/>
    <dgm:cxn modelId="{CCA5D463-237D-49FC-8AE6-EAE6639B12D3}" type="presOf" srcId="{1BF41BF7-440E-4652-852C-01B96A15CDE6}" destId="{AEE28C20-E76C-4090-9BFD-D0BE5EB11751}" srcOrd="1" destOrd="0" presId="urn:microsoft.com/office/officeart/2005/8/layout/orgChart1"/>
    <dgm:cxn modelId="{AC655444-1359-4996-94D5-6BAD7ACBD033}" type="presOf" srcId="{0633424E-11E9-4AEF-98C2-EE21F98D592D}" destId="{64FC0279-5F25-41AA-B2C1-5C707733F16A}" srcOrd="0" destOrd="0" presId="urn:microsoft.com/office/officeart/2005/8/layout/orgChart1"/>
    <dgm:cxn modelId="{90428B01-B2D9-4EBB-B901-F6388F7C98DE}" srcId="{6461F942-718D-4244-8668-1A4D44A7A05A}" destId="{D25EA843-037E-4E93-A34B-0868DC43560A}" srcOrd="0" destOrd="0" parTransId="{8BD88DCB-D873-434D-A3E5-3D9875D2B93D}" sibTransId="{C9F03FE3-565F-486D-8C35-49962E08EACB}"/>
    <dgm:cxn modelId="{CA1802F1-D247-496F-94C4-88DB22286877}" type="presOf" srcId="{15E48157-36F4-443C-8B7B-626A9B6CBE0D}" destId="{3DBA9AD7-B176-4410-8484-5B4EDDCFEDE0}" srcOrd="0" destOrd="0" presId="urn:microsoft.com/office/officeart/2005/8/layout/orgChart1"/>
    <dgm:cxn modelId="{FF6A14C4-D19F-4DD5-BFD0-B00C213A8A76}" type="presOf" srcId="{8949DC42-F4A2-4D46-8527-384FF3C3D980}" destId="{232DE8DA-695C-41F6-958F-8CE9D3BA332E}" srcOrd="0" destOrd="0" presId="urn:microsoft.com/office/officeart/2005/8/layout/orgChart1"/>
    <dgm:cxn modelId="{1E21275C-9841-44C8-98E3-86E83286CA82}" type="presOf" srcId="{D25EA843-037E-4E93-A34B-0868DC43560A}" destId="{C7463952-0D3A-442B-96C5-FEA56608F4DF}" srcOrd="0" destOrd="0" presId="urn:microsoft.com/office/officeart/2005/8/layout/orgChart1"/>
    <dgm:cxn modelId="{78EE4D0E-A278-4DA8-BA0E-ACE2B0113D87}" type="presOf" srcId="{C444B1BB-B890-4AE6-929C-A46822EA70A8}" destId="{B1D823EE-64E5-47DA-A050-5FD7B5F51AF5}" srcOrd="0" destOrd="0" presId="urn:microsoft.com/office/officeart/2005/8/layout/orgChart1"/>
    <dgm:cxn modelId="{7B8E84F8-26E3-494C-8A1A-936273B693FF}" srcId="{1BF41BF7-440E-4652-852C-01B96A15CDE6}" destId="{A8BD847E-1199-4081-AC6E-4F0C6CC8613D}" srcOrd="1" destOrd="0" parTransId="{8949DC42-F4A2-4D46-8527-384FF3C3D980}" sibTransId="{798FA348-14DB-4C10-B51C-0D37F3FA2C51}"/>
    <dgm:cxn modelId="{5EB7B8D4-B39A-4A0C-9439-D32EC3B9BF8C}" srcId="{15E48157-36F4-443C-8B7B-626A9B6CBE0D}" destId="{1BF41BF7-440E-4652-852C-01B96A15CDE6}" srcOrd="0" destOrd="0" parTransId="{6803266E-270A-47CC-8560-4F6709E1A94D}" sibTransId="{60FF9FDB-4D5D-4217-B89E-C60303BF9245}"/>
    <dgm:cxn modelId="{07357E31-F6F4-4B65-A67C-167D0D0F0B75}" type="presOf" srcId="{D25EA843-037E-4E93-A34B-0868DC43560A}" destId="{5E958AE9-2548-4C1A-B29F-701BD2B75E80}" srcOrd="1" destOrd="0" presId="urn:microsoft.com/office/officeart/2005/8/layout/orgChart1"/>
    <dgm:cxn modelId="{914EB998-7EBB-4EBA-8B51-269C97FC236F}" type="presParOf" srcId="{3DBA9AD7-B176-4410-8484-5B4EDDCFEDE0}" destId="{6287338D-D2C1-41AF-8ADD-3BCE9BD978C3}" srcOrd="0" destOrd="0" presId="urn:microsoft.com/office/officeart/2005/8/layout/orgChart1"/>
    <dgm:cxn modelId="{08488632-D6FF-4C3F-B85A-D6E49670BBBF}" type="presParOf" srcId="{6287338D-D2C1-41AF-8ADD-3BCE9BD978C3}" destId="{201B316A-C2C8-4FB8-B23B-78C2C782ED51}" srcOrd="0" destOrd="0" presId="urn:microsoft.com/office/officeart/2005/8/layout/orgChart1"/>
    <dgm:cxn modelId="{DF5591D2-0660-4F2C-B89E-2C2F5A4ABCF6}" type="presParOf" srcId="{201B316A-C2C8-4FB8-B23B-78C2C782ED51}" destId="{72ED849A-FB17-484C-AA14-E78E372034F5}" srcOrd="0" destOrd="0" presId="urn:microsoft.com/office/officeart/2005/8/layout/orgChart1"/>
    <dgm:cxn modelId="{8B74731D-AF5E-4EB0-BFC1-F835533A03A0}" type="presParOf" srcId="{201B316A-C2C8-4FB8-B23B-78C2C782ED51}" destId="{AEE28C20-E76C-4090-9BFD-D0BE5EB11751}" srcOrd="1" destOrd="0" presId="urn:microsoft.com/office/officeart/2005/8/layout/orgChart1"/>
    <dgm:cxn modelId="{BA44A8AD-8AE6-4660-9E21-C19A7E9E8E49}" type="presParOf" srcId="{6287338D-D2C1-41AF-8ADD-3BCE9BD978C3}" destId="{421E4AC2-DA7E-4A16-BEFD-B2593705E186}" srcOrd="1" destOrd="0" presId="urn:microsoft.com/office/officeart/2005/8/layout/orgChart1"/>
    <dgm:cxn modelId="{92C618B5-B4C0-4D3C-98B7-70DF4F74D0C2}" type="presParOf" srcId="{421E4AC2-DA7E-4A16-BEFD-B2593705E186}" destId="{B1D823EE-64E5-47DA-A050-5FD7B5F51AF5}" srcOrd="0" destOrd="0" presId="urn:microsoft.com/office/officeart/2005/8/layout/orgChart1"/>
    <dgm:cxn modelId="{3B2A3D51-B1D7-412B-95C0-3856F87CECF5}" type="presParOf" srcId="{421E4AC2-DA7E-4A16-BEFD-B2593705E186}" destId="{FF1C57B6-B7FE-4B44-A4C5-7267CEF6773D}" srcOrd="1" destOrd="0" presId="urn:microsoft.com/office/officeart/2005/8/layout/orgChart1"/>
    <dgm:cxn modelId="{D72CD956-F65E-4346-BFB0-AC949EA7EF36}" type="presParOf" srcId="{FF1C57B6-B7FE-4B44-A4C5-7267CEF6773D}" destId="{270BE957-9425-4D31-AA55-BA9B06423DEE}" srcOrd="0" destOrd="0" presId="urn:microsoft.com/office/officeart/2005/8/layout/orgChart1"/>
    <dgm:cxn modelId="{4BD63ABA-0C4A-4AA8-BEA1-C2A60DAE6BE1}" type="presParOf" srcId="{270BE957-9425-4D31-AA55-BA9B06423DEE}" destId="{E5C98C8E-51B4-469D-A0BC-50B3BDD1C598}" srcOrd="0" destOrd="0" presId="urn:microsoft.com/office/officeart/2005/8/layout/orgChart1"/>
    <dgm:cxn modelId="{72F73EFC-F5BA-41F5-8399-6EE77E0B54DF}" type="presParOf" srcId="{270BE957-9425-4D31-AA55-BA9B06423DEE}" destId="{8D19CC60-B3BA-4710-B19E-4CA0275A394E}" srcOrd="1" destOrd="0" presId="urn:microsoft.com/office/officeart/2005/8/layout/orgChart1"/>
    <dgm:cxn modelId="{A2678357-F967-4408-93D9-17C0A94B4FB3}" type="presParOf" srcId="{FF1C57B6-B7FE-4B44-A4C5-7267CEF6773D}" destId="{A32AF971-AE52-4386-9350-5C22565CAD58}" srcOrd="1" destOrd="0" presId="urn:microsoft.com/office/officeart/2005/8/layout/orgChart1"/>
    <dgm:cxn modelId="{D825F7BF-892B-416B-A0BF-60143CC1EE6C}" type="presParOf" srcId="{A32AF971-AE52-4386-9350-5C22565CAD58}" destId="{57728C26-B2D9-44A6-B795-986C2F14CC17}" srcOrd="0" destOrd="0" presId="urn:microsoft.com/office/officeart/2005/8/layout/orgChart1"/>
    <dgm:cxn modelId="{5A1AF10C-4A37-43EC-BE82-3B18BA1D5EA2}" type="presParOf" srcId="{A32AF971-AE52-4386-9350-5C22565CAD58}" destId="{397005AA-E167-40A0-8A3F-6C69C436639F}" srcOrd="1" destOrd="0" presId="urn:microsoft.com/office/officeart/2005/8/layout/orgChart1"/>
    <dgm:cxn modelId="{53AA79CB-36FB-423E-A15B-46CCFBD1416C}" type="presParOf" srcId="{397005AA-E167-40A0-8A3F-6C69C436639F}" destId="{C01FBC86-C43F-4D3A-ADFB-00D3B9D312A2}" srcOrd="0" destOrd="0" presId="urn:microsoft.com/office/officeart/2005/8/layout/orgChart1"/>
    <dgm:cxn modelId="{98C8A921-5AAF-4A55-BBC5-4AD92FF7095C}" type="presParOf" srcId="{C01FBC86-C43F-4D3A-ADFB-00D3B9D312A2}" destId="{C7463952-0D3A-442B-96C5-FEA56608F4DF}" srcOrd="0" destOrd="0" presId="urn:microsoft.com/office/officeart/2005/8/layout/orgChart1"/>
    <dgm:cxn modelId="{9BCAD553-0D11-44C5-ACDE-E8D2119463C4}" type="presParOf" srcId="{C01FBC86-C43F-4D3A-ADFB-00D3B9D312A2}" destId="{5E958AE9-2548-4C1A-B29F-701BD2B75E80}" srcOrd="1" destOrd="0" presId="urn:microsoft.com/office/officeart/2005/8/layout/orgChart1"/>
    <dgm:cxn modelId="{D5A11C5D-D663-4D37-A181-D751308143BA}" type="presParOf" srcId="{397005AA-E167-40A0-8A3F-6C69C436639F}" destId="{8FBD050E-32FA-4230-9EDE-A528150CD7C1}" srcOrd="1" destOrd="0" presId="urn:microsoft.com/office/officeart/2005/8/layout/orgChart1"/>
    <dgm:cxn modelId="{4E020DEE-4AA9-4034-A7EF-9CF532385446}" type="presParOf" srcId="{397005AA-E167-40A0-8A3F-6C69C436639F}" destId="{73DC4CA1-26C0-4C3E-BBEA-980B2B786DC6}" srcOrd="2" destOrd="0" presId="urn:microsoft.com/office/officeart/2005/8/layout/orgChart1"/>
    <dgm:cxn modelId="{214638B2-F7A8-43F0-BED3-F3F2EEACAC11}" type="presParOf" srcId="{FF1C57B6-B7FE-4B44-A4C5-7267CEF6773D}" destId="{CE0CB9DD-B042-4269-8B9E-357C1C404A09}" srcOrd="2" destOrd="0" presId="urn:microsoft.com/office/officeart/2005/8/layout/orgChart1"/>
    <dgm:cxn modelId="{97E863CA-9F54-4225-96FA-58AB736609BA}" type="presParOf" srcId="{421E4AC2-DA7E-4A16-BEFD-B2593705E186}" destId="{232DE8DA-695C-41F6-958F-8CE9D3BA332E}" srcOrd="2" destOrd="0" presId="urn:microsoft.com/office/officeart/2005/8/layout/orgChart1"/>
    <dgm:cxn modelId="{89D8621C-3004-4688-934D-DF88882AD65C}" type="presParOf" srcId="{421E4AC2-DA7E-4A16-BEFD-B2593705E186}" destId="{2297A939-CA0F-4979-B5CC-37662AED2CAF}" srcOrd="3" destOrd="0" presId="urn:microsoft.com/office/officeart/2005/8/layout/orgChart1"/>
    <dgm:cxn modelId="{AC0518AB-09D1-41A2-AB45-EDCA6A475B98}" type="presParOf" srcId="{2297A939-CA0F-4979-B5CC-37662AED2CAF}" destId="{BF0C7A4D-C283-44EC-9A5B-2EAAF053C87C}" srcOrd="0" destOrd="0" presId="urn:microsoft.com/office/officeart/2005/8/layout/orgChart1"/>
    <dgm:cxn modelId="{90BF17E8-EA8E-4606-B81A-750A64910F4E}" type="presParOf" srcId="{BF0C7A4D-C283-44EC-9A5B-2EAAF053C87C}" destId="{78AD3988-CDB7-4B1A-94B6-09AC3E526ACD}" srcOrd="0" destOrd="0" presId="urn:microsoft.com/office/officeart/2005/8/layout/orgChart1"/>
    <dgm:cxn modelId="{5087FAD9-CE40-4F20-8A15-00B81D54233E}" type="presParOf" srcId="{BF0C7A4D-C283-44EC-9A5B-2EAAF053C87C}" destId="{DA216298-8A54-4C1E-8A04-FCE0132BA8A5}" srcOrd="1" destOrd="0" presId="urn:microsoft.com/office/officeart/2005/8/layout/orgChart1"/>
    <dgm:cxn modelId="{1E52EA2B-65B9-4076-ADF7-AD37A9457D6A}" type="presParOf" srcId="{2297A939-CA0F-4979-B5CC-37662AED2CAF}" destId="{2C614BDC-0AF7-49E0-B37B-72F967E4D8AB}" srcOrd="1" destOrd="0" presId="urn:microsoft.com/office/officeart/2005/8/layout/orgChart1"/>
    <dgm:cxn modelId="{AE62DE7A-58A4-43ED-8A9F-F90342DEC076}" type="presParOf" srcId="{2C614BDC-0AF7-49E0-B37B-72F967E4D8AB}" destId="{526EF977-2848-4E4B-B125-C656D9A71B29}" srcOrd="0" destOrd="0" presId="urn:microsoft.com/office/officeart/2005/8/layout/orgChart1"/>
    <dgm:cxn modelId="{AFC8B70F-022A-4D5E-857D-0AA11104F4C3}" type="presParOf" srcId="{2C614BDC-0AF7-49E0-B37B-72F967E4D8AB}" destId="{32FA97F3-F1F6-4CCB-B020-0724CD930446}" srcOrd="1" destOrd="0" presId="urn:microsoft.com/office/officeart/2005/8/layout/orgChart1"/>
    <dgm:cxn modelId="{45102E82-0F42-4511-B9C7-9BBBCD0557C6}" type="presParOf" srcId="{32FA97F3-F1F6-4CCB-B020-0724CD930446}" destId="{9EDF2366-F166-4170-9339-6ADEE9CB3811}" srcOrd="0" destOrd="0" presId="urn:microsoft.com/office/officeart/2005/8/layout/orgChart1"/>
    <dgm:cxn modelId="{BF52360B-08F5-4CE1-9E08-F9FEB8460581}" type="presParOf" srcId="{9EDF2366-F166-4170-9339-6ADEE9CB3811}" destId="{64FC0279-5F25-41AA-B2C1-5C707733F16A}" srcOrd="0" destOrd="0" presId="urn:microsoft.com/office/officeart/2005/8/layout/orgChart1"/>
    <dgm:cxn modelId="{4531A095-23D1-4209-AA62-0A781CC70B29}" type="presParOf" srcId="{9EDF2366-F166-4170-9339-6ADEE9CB3811}" destId="{39FB3B69-D8C7-444B-ADEF-79202BFE528D}" srcOrd="1" destOrd="0" presId="urn:microsoft.com/office/officeart/2005/8/layout/orgChart1"/>
    <dgm:cxn modelId="{8EB41223-55B0-49EA-94CF-A08E8852302D}" type="presParOf" srcId="{32FA97F3-F1F6-4CCB-B020-0724CD930446}" destId="{08F6954E-1B82-4544-A78F-ECC3EA2EADCE}" srcOrd="1" destOrd="0" presId="urn:microsoft.com/office/officeart/2005/8/layout/orgChart1"/>
    <dgm:cxn modelId="{6C192ABA-80A6-4E04-93D6-57669D0A020F}" type="presParOf" srcId="{32FA97F3-F1F6-4CCB-B020-0724CD930446}" destId="{0BA517D7-8434-4683-AEC1-E1348B97920D}" srcOrd="2" destOrd="0" presId="urn:microsoft.com/office/officeart/2005/8/layout/orgChart1"/>
    <dgm:cxn modelId="{458E3BD1-BA6E-425F-82A3-883BFC1E2647}" type="presParOf" srcId="{2297A939-CA0F-4979-B5CC-37662AED2CAF}" destId="{032D448F-0CA6-4135-A965-F4DA35AAF93A}" srcOrd="2" destOrd="0" presId="urn:microsoft.com/office/officeart/2005/8/layout/orgChart1"/>
    <dgm:cxn modelId="{6D2303FB-528A-4796-B63D-0F1207F27E01}" type="presParOf" srcId="{6287338D-D2C1-41AF-8ADD-3BCE9BD978C3}" destId="{A7618CB0-3E78-42EE-859E-FF197A98BA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E48157-36F4-443C-8B7B-626A9B6CBE0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8BD847E-1199-4081-AC6E-4F0C6CC8613D}">
      <dgm:prSet phldrT="[Text]" custT="1"/>
      <dgm:spPr/>
      <dgm:t>
        <a:bodyPr/>
        <a:lstStyle/>
        <a:p>
          <a:r>
            <a:rPr lang="en-GB" sz="1400"/>
            <a:t>BMI 35-40* </a:t>
          </a:r>
          <a:r>
            <a:rPr lang="en-GB" sz="1400" b="1"/>
            <a:t>with</a:t>
          </a:r>
          <a:r>
            <a:rPr lang="en-GB" sz="1400"/>
            <a:t> co-morbidities                 OR </a:t>
          </a:r>
        </a:p>
        <a:p>
          <a:r>
            <a:rPr lang="en-GB" sz="1400"/>
            <a:t>BMI 40+</a:t>
          </a:r>
        </a:p>
        <a:p>
          <a:r>
            <a:rPr lang="en-GB" sz="1400"/>
            <a:t>OR  those eligible for Tier 3 who have successfully completed Tier 2</a:t>
          </a:r>
        </a:p>
      </dgm:t>
    </dgm:pt>
    <dgm:pt modelId="{8949DC42-F4A2-4D46-8527-384FF3C3D980}" type="parTrans" cxnId="{7B8E84F8-26E3-494C-8A1A-936273B693FF}">
      <dgm:prSet/>
      <dgm:spPr/>
      <dgm:t>
        <a:bodyPr/>
        <a:lstStyle/>
        <a:p>
          <a:endParaRPr lang="en-GB"/>
        </a:p>
      </dgm:t>
    </dgm:pt>
    <dgm:pt modelId="{798FA348-14DB-4C10-B51C-0D37F3FA2C51}" type="sibTrans" cxnId="{7B8E84F8-26E3-494C-8A1A-936273B693FF}">
      <dgm:prSet/>
      <dgm:spPr/>
      <dgm:t>
        <a:bodyPr/>
        <a:lstStyle/>
        <a:p>
          <a:endParaRPr lang="en-GB"/>
        </a:p>
      </dgm:t>
    </dgm:pt>
    <dgm:pt modelId="{0633424E-11E9-4AEF-98C2-EE21F98D592D}">
      <dgm:prSet custT="1"/>
      <dgm:spPr>
        <a:solidFill>
          <a:srgbClr val="FFFF00"/>
        </a:solidFill>
      </dgm:spPr>
      <dgm:t>
        <a:bodyPr/>
        <a:lstStyle/>
        <a:p>
          <a:pPr algn="ctr"/>
          <a:r>
            <a:rPr lang="en-GB" sz="1400">
              <a:solidFill>
                <a:sysClr val="windowText" lastClr="000000"/>
              </a:solidFill>
            </a:rPr>
            <a:t>REFER  to DRSS </a:t>
          </a:r>
        </a:p>
        <a:p>
          <a:pPr algn="ctr"/>
          <a:r>
            <a:rPr lang="en-GB" sz="1400">
              <a:solidFill>
                <a:sysClr val="windowText" lastClr="000000"/>
              </a:solidFill>
            </a:rPr>
            <a:t>(formerly DART)</a:t>
          </a:r>
          <a:r>
            <a:rPr lang="en-GB" sz="1400" baseline="30000">
              <a:solidFill>
                <a:sysClr val="windowText" lastClr="000000"/>
              </a:solidFill>
            </a:rPr>
            <a:t> 1</a:t>
          </a:r>
        </a:p>
        <a:p>
          <a:pPr algn="ctr"/>
          <a:endParaRPr lang="en-GB" sz="800">
            <a:solidFill>
              <a:sysClr val="windowText" lastClr="000000"/>
            </a:solidFill>
          </a:endParaRPr>
        </a:p>
        <a:p>
          <a:pPr algn="ctr"/>
          <a:r>
            <a:rPr lang="en-GB" sz="1100">
              <a:solidFill>
                <a:sysClr val="windowText" lastClr="000000"/>
              </a:solidFill>
            </a:rPr>
            <a:t>Who will triage to either Specialist Service or Community based Weight Management Service (Tier2)</a:t>
          </a:r>
        </a:p>
      </dgm:t>
    </dgm:pt>
    <dgm:pt modelId="{DFB43FEA-BBB6-4378-9770-36E5E9FC6891}" type="parTrans" cxnId="{82C9471E-D00E-4717-A465-1118BDFEEE99}">
      <dgm:prSet/>
      <dgm:spPr/>
      <dgm:t>
        <a:bodyPr/>
        <a:lstStyle/>
        <a:p>
          <a:endParaRPr lang="en-GB"/>
        </a:p>
      </dgm:t>
    </dgm:pt>
    <dgm:pt modelId="{77E65947-A5FD-41BA-BCD0-BD2A20F4A9CA}" type="sibTrans" cxnId="{82C9471E-D00E-4717-A465-1118BDFEEE99}">
      <dgm:prSet/>
      <dgm:spPr/>
      <dgm:t>
        <a:bodyPr/>
        <a:lstStyle/>
        <a:p>
          <a:endParaRPr lang="en-GB"/>
        </a:p>
      </dgm:t>
    </dgm:pt>
    <dgm:pt modelId="{D25EA843-037E-4E93-A34B-0868DC43560A}">
      <dgm:prSet custT="1"/>
      <dgm:spPr>
        <a:solidFill>
          <a:srgbClr val="00B050"/>
        </a:solidFill>
      </dgm:spPr>
      <dgm:t>
        <a:bodyPr/>
        <a:lstStyle/>
        <a:p>
          <a:r>
            <a:rPr lang="en-GB" sz="1400"/>
            <a:t>REFER to HUB</a:t>
          </a:r>
          <a:r>
            <a:rPr lang="en-GB" sz="1400">
              <a:solidFill>
                <a:schemeClr val="bg1"/>
              </a:solidFill>
            </a:rPr>
            <a:t> </a:t>
          </a:r>
          <a:r>
            <a:rPr lang="en-GB" sz="1400" baseline="30000">
              <a:solidFill>
                <a:schemeClr val="bg1"/>
              </a:solidFill>
            </a:rPr>
            <a:t>2 </a:t>
          </a:r>
          <a:r>
            <a:rPr lang="en-GB" sz="1400">
              <a:solidFill>
                <a:schemeClr val="bg1"/>
              </a:solidFill>
            </a:rPr>
            <a:t> </a:t>
          </a:r>
          <a:r>
            <a:rPr lang="en-GB" sz="1400"/>
            <a:t> </a:t>
          </a:r>
        </a:p>
        <a:p>
          <a:r>
            <a:rPr lang="en-GB" sz="1400"/>
            <a:t>        </a:t>
          </a:r>
        </a:p>
        <a:p>
          <a:r>
            <a:rPr lang="en-GB" sz="1100"/>
            <a:t>Community based Weight Management Service   (Tier 1 or 2)</a:t>
          </a:r>
        </a:p>
      </dgm:t>
    </dgm:pt>
    <dgm:pt modelId="{8BD88DCB-D873-434D-A3E5-3D9875D2B93D}" type="parTrans" cxnId="{90428B01-B2D9-4EBB-B901-F6388F7C98DE}">
      <dgm:prSet/>
      <dgm:spPr/>
      <dgm:t>
        <a:bodyPr/>
        <a:lstStyle/>
        <a:p>
          <a:endParaRPr lang="en-GB"/>
        </a:p>
      </dgm:t>
    </dgm:pt>
    <dgm:pt modelId="{C9F03FE3-565F-486D-8C35-49962E08EACB}" type="sibTrans" cxnId="{90428B01-B2D9-4EBB-B901-F6388F7C98DE}">
      <dgm:prSet/>
      <dgm:spPr/>
      <dgm:t>
        <a:bodyPr/>
        <a:lstStyle/>
        <a:p>
          <a:endParaRPr lang="en-GB"/>
        </a:p>
      </dgm:t>
    </dgm:pt>
    <dgm:pt modelId="{6461F942-718D-4244-8668-1A4D44A7A05A}">
      <dgm:prSet custT="1"/>
      <dgm:spPr/>
      <dgm:t>
        <a:bodyPr/>
        <a:lstStyle/>
        <a:p>
          <a:r>
            <a:rPr lang="en-GB" sz="1400"/>
            <a:t>BMI&lt; 35*                     </a:t>
          </a:r>
        </a:p>
        <a:p>
          <a:r>
            <a:rPr lang="en-GB" sz="1400"/>
            <a:t>OR                               </a:t>
          </a:r>
        </a:p>
        <a:p>
          <a:r>
            <a:rPr lang="en-GB" sz="1400"/>
            <a:t>BMI 35-40 and </a:t>
          </a:r>
          <a:r>
            <a:rPr lang="en-GB" sz="1400" b="1"/>
            <a:t>no</a:t>
          </a:r>
          <a:r>
            <a:rPr lang="en-GB" sz="1400"/>
            <a:t> co-morbidities</a:t>
          </a:r>
        </a:p>
      </dgm:t>
    </dgm:pt>
    <dgm:pt modelId="{C444B1BB-B890-4AE6-929C-A46822EA70A8}" type="parTrans" cxnId="{6B66EB9B-4154-4413-A441-D741437DDEA3}">
      <dgm:prSet/>
      <dgm:spPr/>
      <dgm:t>
        <a:bodyPr/>
        <a:lstStyle/>
        <a:p>
          <a:endParaRPr lang="en-GB"/>
        </a:p>
      </dgm:t>
    </dgm:pt>
    <dgm:pt modelId="{F7202E09-00CD-44B4-9711-D8A47FC8A7E5}" type="sibTrans" cxnId="{6B66EB9B-4154-4413-A441-D741437DDEA3}">
      <dgm:prSet/>
      <dgm:spPr/>
      <dgm:t>
        <a:bodyPr/>
        <a:lstStyle/>
        <a:p>
          <a:endParaRPr lang="en-GB"/>
        </a:p>
      </dgm:t>
    </dgm:pt>
    <dgm:pt modelId="{1BF41BF7-440E-4652-852C-01B96A15CDE6}">
      <dgm:prSet custT="1"/>
      <dgm:spPr/>
      <dgm:t>
        <a:bodyPr/>
        <a:lstStyle/>
        <a:p>
          <a:r>
            <a:rPr lang="en-GB" sz="1400" b="1"/>
            <a:t>Assess BMI </a:t>
          </a:r>
          <a:endParaRPr lang="en-GB" sz="1400"/>
        </a:p>
      </dgm:t>
    </dgm:pt>
    <dgm:pt modelId="{60FF9FDB-4D5D-4217-B89E-C60303BF9245}" type="sibTrans" cxnId="{5EB7B8D4-B39A-4A0C-9439-D32EC3B9BF8C}">
      <dgm:prSet/>
      <dgm:spPr/>
      <dgm:t>
        <a:bodyPr/>
        <a:lstStyle/>
        <a:p>
          <a:endParaRPr lang="en-GB"/>
        </a:p>
      </dgm:t>
    </dgm:pt>
    <dgm:pt modelId="{6803266E-270A-47CC-8560-4F6709E1A94D}" type="parTrans" cxnId="{5EB7B8D4-B39A-4A0C-9439-D32EC3B9BF8C}">
      <dgm:prSet/>
      <dgm:spPr/>
      <dgm:t>
        <a:bodyPr/>
        <a:lstStyle/>
        <a:p>
          <a:endParaRPr lang="en-GB"/>
        </a:p>
      </dgm:t>
    </dgm:pt>
    <dgm:pt modelId="{3DBA9AD7-B176-4410-8484-5B4EDDCFEDE0}" type="pres">
      <dgm:prSet presAssocID="{15E48157-36F4-443C-8B7B-626A9B6CBE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6287338D-D2C1-41AF-8ADD-3BCE9BD978C3}" type="pres">
      <dgm:prSet presAssocID="{1BF41BF7-440E-4652-852C-01B96A15CDE6}" presName="hierRoot1" presStyleCnt="0">
        <dgm:presLayoutVars>
          <dgm:hierBranch val="init"/>
        </dgm:presLayoutVars>
      </dgm:prSet>
      <dgm:spPr/>
    </dgm:pt>
    <dgm:pt modelId="{201B316A-C2C8-4FB8-B23B-78C2C782ED51}" type="pres">
      <dgm:prSet presAssocID="{1BF41BF7-440E-4652-852C-01B96A15CDE6}" presName="rootComposite1" presStyleCnt="0"/>
      <dgm:spPr/>
    </dgm:pt>
    <dgm:pt modelId="{72ED849A-FB17-484C-AA14-E78E372034F5}" type="pres">
      <dgm:prSet presAssocID="{1BF41BF7-440E-4652-852C-01B96A15CDE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EE28C20-E76C-4090-9BFD-D0BE5EB11751}" type="pres">
      <dgm:prSet presAssocID="{1BF41BF7-440E-4652-852C-01B96A15CDE6}" presName="rootConnector1" presStyleLbl="node1" presStyleIdx="0" presStyleCnt="0"/>
      <dgm:spPr/>
      <dgm:t>
        <a:bodyPr/>
        <a:lstStyle/>
        <a:p>
          <a:endParaRPr lang="en-GB"/>
        </a:p>
      </dgm:t>
    </dgm:pt>
    <dgm:pt modelId="{421E4AC2-DA7E-4A16-BEFD-B2593705E186}" type="pres">
      <dgm:prSet presAssocID="{1BF41BF7-440E-4652-852C-01B96A15CDE6}" presName="hierChild2" presStyleCnt="0"/>
      <dgm:spPr/>
    </dgm:pt>
    <dgm:pt modelId="{B1D823EE-64E5-47DA-A050-5FD7B5F51AF5}" type="pres">
      <dgm:prSet presAssocID="{C444B1BB-B890-4AE6-929C-A46822EA70A8}" presName="Name37" presStyleLbl="parChTrans1D2" presStyleIdx="0" presStyleCnt="2"/>
      <dgm:spPr/>
      <dgm:t>
        <a:bodyPr/>
        <a:lstStyle/>
        <a:p>
          <a:endParaRPr lang="en-GB"/>
        </a:p>
      </dgm:t>
    </dgm:pt>
    <dgm:pt modelId="{FF1C57B6-B7FE-4B44-A4C5-7267CEF6773D}" type="pres">
      <dgm:prSet presAssocID="{6461F942-718D-4244-8668-1A4D44A7A05A}" presName="hierRoot2" presStyleCnt="0">
        <dgm:presLayoutVars>
          <dgm:hierBranch val="init"/>
        </dgm:presLayoutVars>
      </dgm:prSet>
      <dgm:spPr/>
    </dgm:pt>
    <dgm:pt modelId="{270BE957-9425-4D31-AA55-BA9B06423DEE}" type="pres">
      <dgm:prSet presAssocID="{6461F942-718D-4244-8668-1A4D44A7A05A}" presName="rootComposite" presStyleCnt="0"/>
      <dgm:spPr/>
    </dgm:pt>
    <dgm:pt modelId="{E5C98C8E-51B4-469D-A0BC-50B3BDD1C598}" type="pres">
      <dgm:prSet presAssocID="{6461F942-718D-4244-8668-1A4D44A7A05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D19CC60-B3BA-4710-B19E-4CA0275A394E}" type="pres">
      <dgm:prSet presAssocID="{6461F942-718D-4244-8668-1A4D44A7A05A}" presName="rootConnector" presStyleLbl="node2" presStyleIdx="0" presStyleCnt="2"/>
      <dgm:spPr/>
      <dgm:t>
        <a:bodyPr/>
        <a:lstStyle/>
        <a:p>
          <a:endParaRPr lang="en-GB"/>
        </a:p>
      </dgm:t>
    </dgm:pt>
    <dgm:pt modelId="{A32AF971-AE52-4386-9350-5C22565CAD58}" type="pres">
      <dgm:prSet presAssocID="{6461F942-718D-4244-8668-1A4D44A7A05A}" presName="hierChild4" presStyleCnt="0"/>
      <dgm:spPr/>
    </dgm:pt>
    <dgm:pt modelId="{57728C26-B2D9-44A6-B795-986C2F14CC17}" type="pres">
      <dgm:prSet presAssocID="{8BD88DCB-D873-434D-A3E5-3D9875D2B93D}" presName="Name37" presStyleLbl="parChTrans1D3" presStyleIdx="0" presStyleCnt="2"/>
      <dgm:spPr/>
      <dgm:t>
        <a:bodyPr/>
        <a:lstStyle/>
        <a:p>
          <a:endParaRPr lang="en-GB"/>
        </a:p>
      </dgm:t>
    </dgm:pt>
    <dgm:pt modelId="{397005AA-E167-40A0-8A3F-6C69C436639F}" type="pres">
      <dgm:prSet presAssocID="{D25EA843-037E-4E93-A34B-0868DC43560A}" presName="hierRoot2" presStyleCnt="0">
        <dgm:presLayoutVars>
          <dgm:hierBranch val="init"/>
        </dgm:presLayoutVars>
      </dgm:prSet>
      <dgm:spPr/>
    </dgm:pt>
    <dgm:pt modelId="{C01FBC86-C43F-4D3A-ADFB-00D3B9D312A2}" type="pres">
      <dgm:prSet presAssocID="{D25EA843-037E-4E93-A34B-0868DC43560A}" presName="rootComposite" presStyleCnt="0"/>
      <dgm:spPr/>
    </dgm:pt>
    <dgm:pt modelId="{C7463952-0D3A-442B-96C5-FEA56608F4DF}" type="pres">
      <dgm:prSet presAssocID="{D25EA843-037E-4E93-A34B-0868DC43560A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E958AE9-2548-4C1A-B29F-701BD2B75E80}" type="pres">
      <dgm:prSet presAssocID="{D25EA843-037E-4E93-A34B-0868DC43560A}" presName="rootConnector" presStyleLbl="node3" presStyleIdx="0" presStyleCnt="2"/>
      <dgm:spPr/>
      <dgm:t>
        <a:bodyPr/>
        <a:lstStyle/>
        <a:p>
          <a:endParaRPr lang="en-GB"/>
        </a:p>
      </dgm:t>
    </dgm:pt>
    <dgm:pt modelId="{8FBD050E-32FA-4230-9EDE-A528150CD7C1}" type="pres">
      <dgm:prSet presAssocID="{D25EA843-037E-4E93-A34B-0868DC43560A}" presName="hierChild4" presStyleCnt="0"/>
      <dgm:spPr/>
    </dgm:pt>
    <dgm:pt modelId="{73DC4CA1-26C0-4C3E-BBEA-980B2B786DC6}" type="pres">
      <dgm:prSet presAssocID="{D25EA843-037E-4E93-A34B-0868DC43560A}" presName="hierChild5" presStyleCnt="0"/>
      <dgm:spPr/>
    </dgm:pt>
    <dgm:pt modelId="{CE0CB9DD-B042-4269-8B9E-357C1C404A09}" type="pres">
      <dgm:prSet presAssocID="{6461F942-718D-4244-8668-1A4D44A7A05A}" presName="hierChild5" presStyleCnt="0"/>
      <dgm:spPr/>
    </dgm:pt>
    <dgm:pt modelId="{232DE8DA-695C-41F6-958F-8CE9D3BA332E}" type="pres">
      <dgm:prSet presAssocID="{8949DC42-F4A2-4D46-8527-384FF3C3D980}" presName="Name37" presStyleLbl="parChTrans1D2" presStyleIdx="1" presStyleCnt="2"/>
      <dgm:spPr/>
      <dgm:t>
        <a:bodyPr/>
        <a:lstStyle/>
        <a:p>
          <a:endParaRPr lang="en-GB"/>
        </a:p>
      </dgm:t>
    </dgm:pt>
    <dgm:pt modelId="{2297A939-CA0F-4979-B5CC-37662AED2CAF}" type="pres">
      <dgm:prSet presAssocID="{A8BD847E-1199-4081-AC6E-4F0C6CC8613D}" presName="hierRoot2" presStyleCnt="0">
        <dgm:presLayoutVars>
          <dgm:hierBranch val="init"/>
        </dgm:presLayoutVars>
      </dgm:prSet>
      <dgm:spPr/>
    </dgm:pt>
    <dgm:pt modelId="{BF0C7A4D-C283-44EC-9A5B-2EAAF053C87C}" type="pres">
      <dgm:prSet presAssocID="{A8BD847E-1199-4081-AC6E-4F0C6CC8613D}" presName="rootComposite" presStyleCnt="0"/>
      <dgm:spPr/>
    </dgm:pt>
    <dgm:pt modelId="{78AD3988-CDB7-4B1A-94B6-09AC3E526ACD}" type="pres">
      <dgm:prSet presAssocID="{A8BD847E-1199-4081-AC6E-4F0C6CC8613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A216298-8A54-4C1E-8A04-FCE0132BA8A5}" type="pres">
      <dgm:prSet presAssocID="{A8BD847E-1199-4081-AC6E-4F0C6CC8613D}" presName="rootConnector" presStyleLbl="node2" presStyleIdx="1" presStyleCnt="2"/>
      <dgm:spPr/>
      <dgm:t>
        <a:bodyPr/>
        <a:lstStyle/>
        <a:p>
          <a:endParaRPr lang="en-GB"/>
        </a:p>
      </dgm:t>
    </dgm:pt>
    <dgm:pt modelId="{2C614BDC-0AF7-49E0-B37B-72F967E4D8AB}" type="pres">
      <dgm:prSet presAssocID="{A8BD847E-1199-4081-AC6E-4F0C6CC8613D}" presName="hierChild4" presStyleCnt="0"/>
      <dgm:spPr/>
    </dgm:pt>
    <dgm:pt modelId="{526EF977-2848-4E4B-B125-C656D9A71B29}" type="pres">
      <dgm:prSet presAssocID="{DFB43FEA-BBB6-4378-9770-36E5E9FC6891}" presName="Name37" presStyleLbl="parChTrans1D3" presStyleIdx="1" presStyleCnt="2"/>
      <dgm:spPr/>
      <dgm:t>
        <a:bodyPr/>
        <a:lstStyle/>
        <a:p>
          <a:endParaRPr lang="en-GB"/>
        </a:p>
      </dgm:t>
    </dgm:pt>
    <dgm:pt modelId="{32FA97F3-F1F6-4CCB-B020-0724CD930446}" type="pres">
      <dgm:prSet presAssocID="{0633424E-11E9-4AEF-98C2-EE21F98D592D}" presName="hierRoot2" presStyleCnt="0">
        <dgm:presLayoutVars>
          <dgm:hierBranch val="init"/>
        </dgm:presLayoutVars>
      </dgm:prSet>
      <dgm:spPr/>
    </dgm:pt>
    <dgm:pt modelId="{9EDF2366-F166-4170-9339-6ADEE9CB3811}" type="pres">
      <dgm:prSet presAssocID="{0633424E-11E9-4AEF-98C2-EE21F98D592D}" presName="rootComposite" presStyleCnt="0"/>
      <dgm:spPr/>
    </dgm:pt>
    <dgm:pt modelId="{64FC0279-5F25-41AA-B2C1-5C707733F16A}" type="pres">
      <dgm:prSet presAssocID="{0633424E-11E9-4AEF-98C2-EE21F98D592D}" presName="rootText" presStyleLbl="node3" presStyleIdx="1" presStyleCnt="2" custLinFactNeighborX="-76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9FB3B69-D8C7-444B-ADEF-79202BFE528D}" type="pres">
      <dgm:prSet presAssocID="{0633424E-11E9-4AEF-98C2-EE21F98D592D}" presName="rootConnector" presStyleLbl="node3" presStyleIdx="1" presStyleCnt="2"/>
      <dgm:spPr/>
      <dgm:t>
        <a:bodyPr/>
        <a:lstStyle/>
        <a:p>
          <a:endParaRPr lang="en-GB"/>
        </a:p>
      </dgm:t>
    </dgm:pt>
    <dgm:pt modelId="{08F6954E-1B82-4544-A78F-ECC3EA2EADCE}" type="pres">
      <dgm:prSet presAssocID="{0633424E-11E9-4AEF-98C2-EE21F98D592D}" presName="hierChild4" presStyleCnt="0"/>
      <dgm:spPr/>
    </dgm:pt>
    <dgm:pt modelId="{0BA517D7-8434-4683-AEC1-E1348B97920D}" type="pres">
      <dgm:prSet presAssocID="{0633424E-11E9-4AEF-98C2-EE21F98D592D}" presName="hierChild5" presStyleCnt="0"/>
      <dgm:spPr/>
    </dgm:pt>
    <dgm:pt modelId="{032D448F-0CA6-4135-A965-F4DA35AAF93A}" type="pres">
      <dgm:prSet presAssocID="{A8BD847E-1199-4081-AC6E-4F0C6CC8613D}" presName="hierChild5" presStyleCnt="0"/>
      <dgm:spPr/>
    </dgm:pt>
    <dgm:pt modelId="{A7618CB0-3E78-42EE-859E-FF197A98BA69}" type="pres">
      <dgm:prSet presAssocID="{1BF41BF7-440E-4652-852C-01B96A15CDE6}" presName="hierChild3" presStyleCnt="0"/>
      <dgm:spPr/>
    </dgm:pt>
  </dgm:ptLst>
  <dgm:cxnLst>
    <dgm:cxn modelId="{D4B22041-2D52-4C57-8E6F-92EF797337E4}" type="presOf" srcId="{D25EA843-037E-4E93-A34B-0868DC43560A}" destId="{5E958AE9-2548-4C1A-B29F-701BD2B75E80}" srcOrd="1" destOrd="0" presId="urn:microsoft.com/office/officeart/2005/8/layout/orgChart1"/>
    <dgm:cxn modelId="{A8289D8F-6C28-408A-A328-B2B846EC2BB0}" type="presOf" srcId="{6461F942-718D-4244-8668-1A4D44A7A05A}" destId="{8D19CC60-B3BA-4710-B19E-4CA0275A394E}" srcOrd="1" destOrd="0" presId="urn:microsoft.com/office/officeart/2005/8/layout/orgChart1"/>
    <dgm:cxn modelId="{BD6AD010-19BD-4560-9737-5E7480A81F50}" type="presOf" srcId="{A8BD847E-1199-4081-AC6E-4F0C6CC8613D}" destId="{78AD3988-CDB7-4B1A-94B6-09AC3E526ACD}" srcOrd="0" destOrd="0" presId="urn:microsoft.com/office/officeart/2005/8/layout/orgChart1"/>
    <dgm:cxn modelId="{82C9471E-D00E-4717-A465-1118BDFEEE99}" srcId="{A8BD847E-1199-4081-AC6E-4F0C6CC8613D}" destId="{0633424E-11E9-4AEF-98C2-EE21F98D592D}" srcOrd="0" destOrd="0" parTransId="{DFB43FEA-BBB6-4378-9770-36E5E9FC6891}" sibTransId="{77E65947-A5FD-41BA-BCD0-BD2A20F4A9CA}"/>
    <dgm:cxn modelId="{6B66EB9B-4154-4413-A441-D741437DDEA3}" srcId="{1BF41BF7-440E-4652-852C-01B96A15CDE6}" destId="{6461F942-718D-4244-8668-1A4D44A7A05A}" srcOrd="0" destOrd="0" parTransId="{C444B1BB-B890-4AE6-929C-A46822EA70A8}" sibTransId="{F7202E09-00CD-44B4-9711-D8A47FC8A7E5}"/>
    <dgm:cxn modelId="{E4D5953C-5C11-426F-8152-90217357D111}" type="presOf" srcId="{1BF41BF7-440E-4652-852C-01B96A15CDE6}" destId="{AEE28C20-E76C-4090-9BFD-D0BE5EB11751}" srcOrd="1" destOrd="0" presId="urn:microsoft.com/office/officeart/2005/8/layout/orgChart1"/>
    <dgm:cxn modelId="{DBB36728-4A5A-4EF2-8F8D-1F7CBF9C1053}" type="presOf" srcId="{D25EA843-037E-4E93-A34B-0868DC43560A}" destId="{C7463952-0D3A-442B-96C5-FEA56608F4DF}" srcOrd="0" destOrd="0" presId="urn:microsoft.com/office/officeart/2005/8/layout/orgChart1"/>
    <dgm:cxn modelId="{6C68C7EA-56A9-4411-A33B-A0873A9EB890}" type="presOf" srcId="{C444B1BB-B890-4AE6-929C-A46822EA70A8}" destId="{B1D823EE-64E5-47DA-A050-5FD7B5F51AF5}" srcOrd="0" destOrd="0" presId="urn:microsoft.com/office/officeart/2005/8/layout/orgChart1"/>
    <dgm:cxn modelId="{522DF174-F1E2-4A56-8139-874589598C29}" type="presOf" srcId="{0633424E-11E9-4AEF-98C2-EE21F98D592D}" destId="{64FC0279-5F25-41AA-B2C1-5C707733F16A}" srcOrd="0" destOrd="0" presId="urn:microsoft.com/office/officeart/2005/8/layout/orgChart1"/>
    <dgm:cxn modelId="{BDD27B7A-E8B4-410F-8D60-AF880410258D}" type="presOf" srcId="{8BD88DCB-D873-434D-A3E5-3D9875D2B93D}" destId="{57728C26-B2D9-44A6-B795-986C2F14CC17}" srcOrd="0" destOrd="0" presId="urn:microsoft.com/office/officeart/2005/8/layout/orgChart1"/>
    <dgm:cxn modelId="{90428B01-B2D9-4EBB-B901-F6388F7C98DE}" srcId="{6461F942-718D-4244-8668-1A4D44A7A05A}" destId="{D25EA843-037E-4E93-A34B-0868DC43560A}" srcOrd="0" destOrd="0" parTransId="{8BD88DCB-D873-434D-A3E5-3D9875D2B93D}" sibTransId="{C9F03FE3-565F-486D-8C35-49962E08EACB}"/>
    <dgm:cxn modelId="{6E29E446-1075-4D6E-AE7E-DF5167930984}" type="presOf" srcId="{0633424E-11E9-4AEF-98C2-EE21F98D592D}" destId="{39FB3B69-D8C7-444B-ADEF-79202BFE528D}" srcOrd="1" destOrd="0" presId="urn:microsoft.com/office/officeart/2005/8/layout/orgChart1"/>
    <dgm:cxn modelId="{4C2F56FC-9268-4DA9-BD84-4919CC81A39B}" type="presOf" srcId="{DFB43FEA-BBB6-4378-9770-36E5E9FC6891}" destId="{526EF977-2848-4E4B-B125-C656D9A71B29}" srcOrd="0" destOrd="0" presId="urn:microsoft.com/office/officeart/2005/8/layout/orgChart1"/>
    <dgm:cxn modelId="{81DF2F28-FDC8-4F2C-9F54-C4C334634274}" type="presOf" srcId="{6461F942-718D-4244-8668-1A4D44A7A05A}" destId="{E5C98C8E-51B4-469D-A0BC-50B3BDD1C598}" srcOrd="0" destOrd="0" presId="urn:microsoft.com/office/officeart/2005/8/layout/orgChart1"/>
    <dgm:cxn modelId="{C8246961-3025-4612-8AF0-3F278529BBA2}" type="presOf" srcId="{A8BD847E-1199-4081-AC6E-4F0C6CC8613D}" destId="{DA216298-8A54-4C1E-8A04-FCE0132BA8A5}" srcOrd="1" destOrd="0" presId="urn:microsoft.com/office/officeart/2005/8/layout/orgChart1"/>
    <dgm:cxn modelId="{745F972E-13C1-4C79-9C3A-6B78021C7D69}" type="presOf" srcId="{1BF41BF7-440E-4652-852C-01B96A15CDE6}" destId="{72ED849A-FB17-484C-AA14-E78E372034F5}" srcOrd="0" destOrd="0" presId="urn:microsoft.com/office/officeart/2005/8/layout/orgChart1"/>
    <dgm:cxn modelId="{7B8E84F8-26E3-494C-8A1A-936273B693FF}" srcId="{1BF41BF7-440E-4652-852C-01B96A15CDE6}" destId="{A8BD847E-1199-4081-AC6E-4F0C6CC8613D}" srcOrd="1" destOrd="0" parTransId="{8949DC42-F4A2-4D46-8527-384FF3C3D980}" sibTransId="{798FA348-14DB-4C10-B51C-0D37F3FA2C51}"/>
    <dgm:cxn modelId="{8247BDE8-CE97-41FF-905B-3AEE0ACEE49F}" type="presOf" srcId="{15E48157-36F4-443C-8B7B-626A9B6CBE0D}" destId="{3DBA9AD7-B176-4410-8484-5B4EDDCFEDE0}" srcOrd="0" destOrd="0" presId="urn:microsoft.com/office/officeart/2005/8/layout/orgChart1"/>
    <dgm:cxn modelId="{4F488E1A-92A3-4DE2-A83D-A4FA5FD18D85}" type="presOf" srcId="{8949DC42-F4A2-4D46-8527-384FF3C3D980}" destId="{232DE8DA-695C-41F6-958F-8CE9D3BA332E}" srcOrd="0" destOrd="0" presId="urn:microsoft.com/office/officeart/2005/8/layout/orgChart1"/>
    <dgm:cxn modelId="{5EB7B8D4-B39A-4A0C-9439-D32EC3B9BF8C}" srcId="{15E48157-36F4-443C-8B7B-626A9B6CBE0D}" destId="{1BF41BF7-440E-4652-852C-01B96A15CDE6}" srcOrd="0" destOrd="0" parTransId="{6803266E-270A-47CC-8560-4F6709E1A94D}" sibTransId="{60FF9FDB-4D5D-4217-B89E-C60303BF9245}"/>
    <dgm:cxn modelId="{A1EBCCF5-439A-43BF-86FA-556EB58BD6DE}" type="presParOf" srcId="{3DBA9AD7-B176-4410-8484-5B4EDDCFEDE0}" destId="{6287338D-D2C1-41AF-8ADD-3BCE9BD978C3}" srcOrd="0" destOrd="0" presId="urn:microsoft.com/office/officeart/2005/8/layout/orgChart1"/>
    <dgm:cxn modelId="{BE04B180-C096-4AA2-86BD-3EEC881B91CD}" type="presParOf" srcId="{6287338D-D2C1-41AF-8ADD-3BCE9BD978C3}" destId="{201B316A-C2C8-4FB8-B23B-78C2C782ED51}" srcOrd="0" destOrd="0" presId="urn:microsoft.com/office/officeart/2005/8/layout/orgChart1"/>
    <dgm:cxn modelId="{F18F70ED-83E2-458F-9F32-B490C9248318}" type="presParOf" srcId="{201B316A-C2C8-4FB8-B23B-78C2C782ED51}" destId="{72ED849A-FB17-484C-AA14-E78E372034F5}" srcOrd="0" destOrd="0" presId="urn:microsoft.com/office/officeart/2005/8/layout/orgChart1"/>
    <dgm:cxn modelId="{3A296DDE-3148-4C61-A5D4-34E2B50CEFE4}" type="presParOf" srcId="{201B316A-C2C8-4FB8-B23B-78C2C782ED51}" destId="{AEE28C20-E76C-4090-9BFD-D0BE5EB11751}" srcOrd="1" destOrd="0" presId="urn:microsoft.com/office/officeart/2005/8/layout/orgChart1"/>
    <dgm:cxn modelId="{191FD95D-F2A3-4E16-B463-685AA3A4158E}" type="presParOf" srcId="{6287338D-D2C1-41AF-8ADD-3BCE9BD978C3}" destId="{421E4AC2-DA7E-4A16-BEFD-B2593705E186}" srcOrd="1" destOrd="0" presId="urn:microsoft.com/office/officeart/2005/8/layout/orgChart1"/>
    <dgm:cxn modelId="{FC747C4E-3A18-4E71-953A-A78F75EDE285}" type="presParOf" srcId="{421E4AC2-DA7E-4A16-BEFD-B2593705E186}" destId="{B1D823EE-64E5-47DA-A050-5FD7B5F51AF5}" srcOrd="0" destOrd="0" presId="urn:microsoft.com/office/officeart/2005/8/layout/orgChart1"/>
    <dgm:cxn modelId="{DDB12827-8079-4F37-8ECB-DD1F886F95E3}" type="presParOf" srcId="{421E4AC2-DA7E-4A16-BEFD-B2593705E186}" destId="{FF1C57B6-B7FE-4B44-A4C5-7267CEF6773D}" srcOrd="1" destOrd="0" presId="urn:microsoft.com/office/officeart/2005/8/layout/orgChart1"/>
    <dgm:cxn modelId="{BC2DE519-9D9B-4C77-8DFA-80AF40AA3935}" type="presParOf" srcId="{FF1C57B6-B7FE-4B44-A4C5-7267CEF6773D}" destId="{270BE957-9425-4D31-AA55-BA9B06423DEE}" srcOrd="0" destOrd="0" presId="urn:microsoft.com/office/officeart/2005/8/layout/orgChart1"/>
    <dgm:cxn modelId="{FB7FA561-8F65-4C09-BA57-A0F38FAE38CD}" type="presParOf" srcId="{270BE957-9425-4D31-AA55-BA9B06423DEE}" destId="{E5C98C8E-51B4-469D-A0BC-50B3BDD1C598}" srcOrd="0" destOrd="0" presId="urn:microsoft.com/office/officeart/2005/8/layout/orgChart1"/>
    <dgm:cxn modelId="{874B2981-936E-413F-8001-AEC192CFD644}" type="presParOf" srcId="{270BE957-9425-4D31-AA55-BA9B06423DEE}" destId="{8D19CC60-B3BA-4710-B19E-4CA0275A394E}" srcOrd="1" destOrd="0" presId="urn:microsoft.com/office/officeart/2005/8/layout/orgChart1"/>
    <dgm:cxn modelId="{EE3A6BE1-E051-49F3-8621-0693A7B7FB01}" type="presParOf" srcId="{FF1C57B6-B7FE-4B44-A4C5-7267CEF6773D}" destId="{A32AF971-AE52-4386-9350-5C22565CAD58}" srcOrd="1" destOrd="0" presId="urn:microsoft.com/office/officeart/2005/8/layout/orgChart1"/>
    <dgm:cxn modelId="{7ED7B6FF-DA3C-4D0A-BAF3-EB325B24C489}" type="presParOf" srcId="{A32AF971-AE52-4386-9350-5C22565CAD58}" destId="{57728C26-B2D9-44A6-B795-986C2F14CC17}" srcOrd="0" destOrd="0" presId="urn:microsoft.com/office/officeart/2005/8/layout/orgChart1"/>
    <dgm:cxn modelId="{E915B915-8EC6-43E2-BF87-8B9E07EDF14F}" type="presParOf" srcId="{A32AF971-AE52-4386-9350-5C22565CAD58}" destId="{397005AA-E167-40A0-8A3F-6C69C436639F}" srcOrd="1" destOrd="0" presId="urn:microsoft.com/office/officeart/2005/8/layout/orgChart1"/>
    <dgm:cxn modelId="{9784FC29-7F29-490C-9022-E314F6F92D23}" type="presParOf" srcId="{397005AA-E167-40A0-8A3F-6C69C436639F}" destId="{C01FBC86-C43F-4D3A-ADFB-00D3B9D312A2}" srcOrd="0" destOrd="0" presId="urn:microsoft.com/office/officeart/2005/8/layout/orgChart1"/>
    <dgm:cxn modelId="{DDB1D02E-F1C1-4228-B420-D6073C2773D5}" type="presParOf" srcId="{C01FBC86-C43F-4D3A-ADFB-00D3B9D312A2}" destId="{C7463952-0D3A-442B-96C5-FEA56608F4DF}" srcOrd="0" destOrd="0" presId="urn:microsoft.com/office/officeart/2005/8/layout/orgChart1"/>
    <dgm:cxn modelId="{7EE6EB57-BF39-48DD-93C6-0AED05BA6680}" type="presParOf" srcId="{C01FBC86-C43F-4D3A-ADFB-00D3B9D312A2}" destId="{5E958AE9-2548-4C1A-B29F-701BD2B75E80}" srcOrd="1" destOrd="0" presId="urn:microsoft.com/office/officeart/2005/8/layout/orgChart1"/>
    <dgm:cxn modelId="{8CDABA12-B073-4CBC-BA53-6D22317726E2}" type="presParOf" srcId="{397005AA-E167-40A0-8A3F-6C69C436639F}" destId="{8FBD050E-32FA-4230-9EDE-A528150CD7C1}" srcOrd="1" destOrd="0" presId="urn:microsoft.com/office/officeart/2005/8/layout/orgChart1"/>
    <dgm:cxn modelId="{4F7B7138-9A07-4D2D-BA90-6FA2C4162763}" type="presParOf" srcId="{397005AA-E167-40A0-8A3F-6C69C436639F}" destId="{73DC4CA1-26C0-4C3E-BBEA-980B2B786DC6}" srcOrd="2" destOrd="0" presId="urn:microsoft.com/office/officeart/2005/8/layout/orgChart1"/>
    <dgm:cxn modelId="{F566B330-70BF-49B9-810D-0D75FA18AD1E}" type="presParOf" srcId="{FF1C57B6-B7FE-4B44-A4C5-7267CEF6773D}" destId="{CE0CB9DD-B042-4269-8B9E-357C1C404A09}" srcOrd="2" destOrd="0" presId="urn:microsoft.com/office/officeart/2005/8/layout/orgChart1"/>
    <dgm:cxn modelId="{B987F26D-5BF9-48A4-8AEE-BAA2441D86A7}" type="presParOf" srcId="{421E4AC2-DA7E-4A16-BEFD-B2593705E186}" destId="{232DE8DA-695C-41F6-958F-8CE9D3BA332E}" srcOrd="2" destOrd="0" presId="urn:microsoft.com/office/officeart/2005/8/layout/orgChart1"/>
    <dgm:cxn modelId="{A3EBD035-BEA2-43F5-9BC1-B9DD5F163754}" type="presParOf" srcId="{421E4AC2-DA7E-4A16-BEFD-B2593705E186}" destId="{2297A939-CA0F-4979-B5CC-37662AED2CAF}" srcOrd="3" destOrd="0" presId="urn:microsoft.com/office/officeart/2005/8/layout/orgChart1"/>
    <dgm:cxn modelId="{6B97A1A0-9D0E-4DFA-A5D0-0D111EF8BDE2}" type="presParOf" srcId="{2297A939-CA0F-4979-B5CC-37662AED2CAF}" destId="{BF0C7A4D-C283-44EC-9A5B-2EAAF053C87C}" srcOrd="0" destOrd="0" presId="urn:microsoft.com/office/officeart/2005/8/layout/orgChart1"/>
    <dgm:cxn modelId="{04CCE51F-58B0-4A3D-9881-8E355CB8FAD3}" type="presParOf" srcId="{BF0C7A4D-C283-44EC-9A5B-2EAAF053C87C}" destId="{78AD3988-CDB7-4B1A-94B6-09AC3E526ACD}" srcOrd="0" destOrd="0" presId="urn:microsoft.com/office/officeart/2005/8/layout/orgChart1"/>
    <dgm:cxn modelId="{E843EB47-AC2B-4970-B645-368F67F087C7}" type="presParOf" srcId="{BF0C7A4D-C283-44EC-9A5B-2EAAF053C87C}" destId="{DA216298-8A54-4C1E-8A04-FCE0132BA8A5}" srcOrd="1" destOrd="0" presId="urn:microsoft.com/office/officeart/2005/8/layout/orgChart1"/>
    <dgm:cxn modelId="{911F085E-9703-45FA-B933-1239C2016FC8}" type="presParOf" srcId="{2297A939-CA0F-4979-B5CC-37662AED2CAF}" destId="{2C614BDC-0AF7-49E0-B37B-72F967E4D8AB}" srcOrd="1" destOrd="0" presId="urn:microsoft.com/office/officeart/2005/8/layout/orgChart1"/>
    <dgm:cxn modelId="{ECEFE41B-7C30-4C29-8142-CA090747E4A8}" type="presParOf" srcId="{2C614BDC-0AF7-49E0-B37B-72F967E4D8AB}" destId="{526EF977-2848-4E4B-B125-C656D9A71B29}" srcOrd="0" destOrd="0" presId="urn:microsoft.com/office/officeart/2005/8/layout/orgChart1"/>
    <dgm:cxn modelId="{DEFFC9FD-FCA4-4964-8DE1-F32B85B07D69}" type="presParOf" srcId="{2C614BDC-0AF7-49E0-B37B-72F967E4D8AB}" destId="{32FA97F3-F1F6-4CCB-B020-0724CD930446}" srcOrd="1" destOrd="0" presId="urn:microsoft.com/office/officeart/2005/8/layout/orgChart1"/>
    <dgm:cxn modelId="{98116E63-D838-4FDC-BC8E-4CA796410B3F}" type="presParOf" srcId="{32FA97F3-F1F6-4CCB-B020-0724CD930446}" destId="{9EDF2366-F166-4170-9339-6ADEE9CB3811}" srcOrd="0" destOrd="0" presId="urn:microsoft.com/office/officeart/2005/8/layout/orgChart1"/>
    <dgm:cxn modelId="{5230897D-8860-46E9-8F30-A3804068BFFC}" type="presParOf" srcId="{9EDF2366-F166-4170-9339-6ADEE9CB3811}" destId="{64FC0279-5F25-41AA-B2C1-5C707733F16A}" srcOrd="0" destOrd="0" presId="urn:microsoft.com/office/officeart/2005/8/layout/orgChart1"/>
    <dgm:cxn modelId="{C40E57CA-67AF-47DF-8C54-A5228AC27BDF}" type="presParOf" srcId="{9EDF2366-F166-4170-9339-6ADEE9CB3811}" destId="{39FB3B69-D8C7-444B-ADEF-79202BFE528D}" srcOrd="1" destOrd="0" presId="urn:microsoft.com/office/officeart/2005/8/layout/orgChart1"/>
    <dgm:cxn modelId="{2DBA8398-E177-4915-98CA-4ACF08ACFB01}" type="presParOf" srcId="{32FA97F3-F1F6-4CCB-B020-0724CD930446}" destId="{08F6954E-1B82-4544-A78F-ECC3EA2EADCE}" srcOrd="1" destOrd="0" presId="urn:microsoft.com/office/officeart/2005/8/layout/orgChart1"/>
    <dgm:cxn modelId="{BAF7F80A-0B7F-4405-ACCA-835AE73808D1}" type="presParOf" srcId="{32FA97F3-F1F6-4CCB-B020-0724CD930446}" destId="{0BA517D7-8434-4683-AEC1-E1348B97920D}" srcOrd="2" destOrd="0" presId="urn:microsoft.com/office/officeart/2005/8/layout/orgChart1"/>
    <dgm:cxn modelId="{E12D08BF-448A-4A0E-A6E6-D4D1E872AD96}" type="presParOf" srcId="{2297A939-CA0F-4979-B5CC-37662AED2CAF}" destId="{032D448F-0CA6-4135-A965-F4DA35AAF93A}" srcOrd="2" destOrd="0" presId="urn:microsoft.com/office/officeart/2005/8/layout/orgChart1"/>
    <dgm:cxn modelId="{68BAB184-704E-47CC-9C51-43AEA85FEDB9}" type="presParOf" srcId="{6287338D-D2C1-41AF-8ADD-3BCE9BD978C3}" destId="{A7618CB0-3E78-42EE-859E-FF197A98BA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E48157-36F4-443C-8B7B-626A9B6CBE0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8BD847E-1199-4081-AC6E-4F0C6CC8613D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/>
            <a:t>REFERAL</a:t>
          </a:r>
          <a:r>
            <a:rPr lang="en-GB" baseline="0" dirty="0"/>
            <a:t> to </a:t>
          </a:r>
          <a:r>
            <a:rPr lang="en-GB" baseline="0" dirty="0" smtClean="0"/>
            <a:t>DRSS</a:t>
          </a:r>
          <a:endParaRPr lang="en-GB" dirty="0"/>
        </a:p>
      </dgm:t>
    </dgm:pt>
    <dgm:pt modelId="{8949DC42-F4A2-4D46-8527-384FF3C3D980}" type="parTrans" cxnId="{7B8E84F8-26E3-494C-8A1A-936273B693FF}">
      <dgm:prSet/>
      <dgm:spPr/>
      <dgm:t>
        <a:bodyPr/>
        <a:lstStyle/>
        <a:p>
          <a:endParaRPr lang="en-GB"/>
        </a:p>
      </dgm:t>
    </dgm:pt>
    <dgm:pt modelId="{798FA348-14DB-4C10-B51C-0D37F3FA2C51}" type="sibTrans" cxnId="{7B8E84F8-26E3-494C-8A1A-936273B693FF}">
      <dgm:prSet/>
      <dgm:spPr/>
      <dgm:t>
        <a:bodyPr/>
        <a:lstStyle/>
        <a:p>
          <a:endParaRPr lang="en-GB"/>
        </a:p>
      </dgm:t>
    </dgm:pt>
    <dgm:pt modelId="{856774E2-7DF5-4C4C-BC65-72FB6592B438}">
      <dgm:prSet phldrT="[Text]"/>
      <dgm:spPr/>
      <dgm:t>
        <a:bodyPr/>
        <a:lstStyle/>
        <a:p>
          <a:pPr algn="ctr"/>
          <a:r>
            <a:rPr lang="en-GB"/>
            <a:t>Diabetes?                      Y</a:t>
          </a:r>
        </a:p>
      </dgm:t>
    </dgm:pt>
    <dgm:pt modelId="{E01897BE-6E5B-42AB-8445-BB7A34175F29}" type="parTrans" cxnId="{5DBC4116-69D0-4C06-85B1-AB5FEFE20279}">
      <dgm:prSet/>
      <dgm:spPr/>
      <dgm:t>
        <a:bodyPr/>
        <a:lstStyle/>
        <a:p>
          <a:endParaRPr lang="en-GB"/>
        </a:p>
      </dgm:t>
    </dgm:pt>
    <dgm:pt modelId="{F0DB3EBA-A4BB-42AA-9226-99B1C519D95A}" type="sibTrans" cxnId="{5DBC4116-69D0-4C06-85B1-AB5FEFE20279}">
      <dgm:prSet/>
      <dgm:spPr/>
      <dgm:t>
        <a:bodyPr/>
        <a:lstStyle/>
        <a:p>
          <a:endParaRPr lang="en-GB"/>
        </a:p>
      </dgm:t>
    </dgm:pt>
    <dgm:pt modelId="{0633424E-11E9-4AEF-98C2-EE21F98D592D}">
      <dgm:prSet/>
      <dgm:spPr>
        <a:solidFill>
          <a:srgbClr val="FFFF00"/>
        </a:solidFill>
      </dgm:spPr>
      <dgm:t>
        <a:bodyPr/>
        <a:lstStyle/>
        <a:p>
          <a:pPr algn="ctr"/>
          <a:r>
            <a:rPr lang="en-GB">
              <a:solidFill>
                <a:sysClr val="windowText" lastClr="000000"/>
              </a:solidFill>
            </a:rPr>
            <a:t>REFER  Specialist Service</a:t>
          </a:r>
        </a:p>
      </dgm:t>
    </dgm:pt>
    <dgm:pt modelId="{DFB43FEA-BBB6-4378-9770-36E5E9FC6891}" type="parTrans" cxnId="{82C9471E-D00E-4717-A465-1118BDFEEE99}">
      <dgm:prSet/>
      <dgm:spPr/>
      <dgm:t>
        <a:bodyPr/>
        <a:lstStyle/>
        <a:p>
          <a:endParaRPr lang="en-GB"/>
        </a:p>
      </dgm:t>
    </dgm:pt>
    <dgm:pt modelId="{77E65947-A5FD-41BA-BCD0-BD2A20F4A9CA}" type="sibTrans" cxnId="{82C9471E-D00E-4717-A465-1118BDFEEE99}">
      <dgm:prSet/>
      <dgm:spPr/>
      <dgm:t>
        <a:bodyPr/>
        <a:lstStyle/>
        <a:p>
          <a:endParaRPr lang="en-GB"/>
        </a:p>
      </dgm:t>
    </dgm:pt>
    <dgm:pt modelId="{53B47F0B-976E-451F-858E-DC218DCF51B5}">
      <dgm:prSet/>
      <dgm:spPr/>
      <dgm:t>
        <a:bodyPr/>
        <a:lstStyle/>
        <a:p>
          <a:r>
            <a:rPr lang="en-GB" b="1"/>
            <a:t>NO</a:t>
          </a:r>
          <a:r>
            <a:rPr lang="en-GB"/>
            <a:t> to any of:        eating disorders, multiple therapies, signif psych problems</a:t>
          </a:r>
        </a:p>
      </dgm:t>
    </dgm:pt>
    <dgm:pt modelId="{50482A55-6899-4C95-BAE0-EC20C09DA698}" type="parTrans" cxnId="{6E78BA4D-017D-4E31-814A-23AC92B3F1F6}">
      <dgm:prSet/>
      <dgm:spPr/>
      <dgm:t>
        <a:bodyPr/>
        <a:lstStyle/>
        <a:p>
          <a:endParaRPr lang="en-GB"/>
        </a:p>
      </dgm:t>
    </dgm:pt>
    <dgm:pt modelId="{17FF7DD7-226E-437E-BF56-7B891FF1F32A}" type="sibTrans" cxnId="{6E78BA4D-017D-4E31-814A-23AC92B3F1F6}">
      <dgm:prSet/>
      <dgm:spPr/>
      <dgm:t>
        <a:bodyPr/>
        <a:lstStyle/>
        <a:p>
          <a:endParaRPr lang="en-GB"/>
        </a:p>
      </dgm:t>
    </dgm:pt>
    <dgm:pt modelId="{810CB515-ECD4-4C01-BE8E-4440C4F2DA0A}">
      <dgm:prSet/>
      <dgm:spPr>
        <a:solidFill>
          <a:srgbClr val="FFFF00"/>
        </a:solidFill>
      </dgm:spPr>
      <dgm:t>
        <a:bodyPr/>
        <a:lstStyle/>
        <a:p>
          <a:r>
            <a:rPr lang="en-GB">
              <a:solidFill>
                <a:sysClr val="windowText" lastClr="000000"/>
              </a:solidFill>
            </a:rPr>
            <a:t>REFER  to Specialist Service</a:t>
          </a:r>
        </a:p>
      </dgm:t>
    </dgm:pt>
    <dgm:pt modelId="{4C06BA0E-3950-4FED-A288-0FE62FF44144}" type="parTrans" cxnId="{9CB78BE4-752C-4DC8-9BDA-7982BB43D59F}">
      <dgm:prSet/>
      <dgm:spPr/>
      <dgm:t>
        <a:bodyPr/>
        <a:lstStyle/>
        <a:p>
          <a:endParaRPr lang="en-GB"/>
        </a:p>
      </dgm:t>
    </dgm:pt>
    <dgm:pt modelId="{34199BEC-9E3E-4FED-BB39-F2199994F4C9}" type="sibTrans" cxnId="{9CB78BE4-752C-4DC8-9BDA-7982BB43D59F}">
      <dgm:prSet/>
      <dgm:spPr/>
      <dgm:t>
        <a:bodyPr/>
        <a:lstStyle/>
        <a:p>
          <a:endParaRPr lang="en-GB"/>
        </a:p>
      </dgm:t>
    </dgm:pt>
    <dgm:pt modelId="{1BA90D92-F99C-4B49-82F2-3C6088776C0F}">
      <dgm:prSet/>
      <dgm:spPr>
        <a:solidFill>
          <a:srgbClr val="00B050"/>
        </a:solidFill>
      </dgm:spPr>
      <dgm:t>
        <a:bodyPr/>
        <a:lstStyle/>
        <a:p>
          <a:r>
            <a:rPr lang="en-GB"/>
            <a:t>REFER to HUB            Wt Mgmt Service   (Tier 2)</a:t>
          </a:r>
        </a:p>
      </dgm:t>
    </dgm:pt>
    <dgm:pt modelId="{EA2B7C5E-4AC2-4592-80AF-E9A9080E10CB}" type="parTrans" cxnId="{D4CCE286-5F4E-45D3-B46A-3C27AF5BA197}">
      <dgm:prSet/>
      <dgm:spPr/>
      <dgm:t>
        <a:bodyPr/>
        <a:lstStyle/>
        <a:p>
          <a:endParaRPr lang="en-GB"/>
        </a:p>
      </dgm:t>
    </dgm:pt>
    <dgm:pt modelId="{5D24AC35-FCFD-4943-80A5-679B1DD3A048}" type="sibTrans" cxnId="{D4CCE286-5F4E-45D3-B46A-3C27AF5BA197}">
      <dgm:prSet/>
      <dgm:spPr/>
      <dgm:t>
        <a:bodyPr/>
        <a:lstStyle/>
        <a:p>
          <a:endParaRPr lang="en-GB"/>
        </a:p>
      </dgm:t>
    </dgm:pt>
    <dgm:pt modelId="{857D6C7C-C3B7-46C6-AE52-21620FE90D20}">
      <dgm:prSet/>
      <dgm:spPr/>
      <dgm:t>
        <a:bodyPr/>
        <a:lstStyle/>
        <a:p>
          <a:r>
            <a:rPr lang="en-GB" b="0"/>
            <a:t>YES</a:t>
          </a:r>
          <a:r>
            <a:rPr lang="en-GB" b="1"/>
            <a:t> to either of</a:t>
          </a:r>
          <a:r>
            <a:rPr lang="en-GB"/>
            <a:t>:  eating disorders, multiple therapies or signif psych problems</a:t>
          </a:r>
        </a:p>
      </dgm:t>
    </dgm:pt>
    <dgm:pt modelId="{B623AFB0-B756-4F49-A6B9-2468EFC6E0EE}" type="sibTrans" cxnId="{620CFED1-1068-4079-85C8-67A98DA60EFD}">
      <dgm:prSet/>
      <dgm:spPr/>
      <dgm:t>
        <a:bodyPr/>
        <a:lstStyle/>
        <a:p>
          <a:endParaRPr lang="en-GB"/>
        </a:p>
      </dgm:t>
    </dgm:pt>
    <dgm:pt modelId="{ED1A5977-8C75-4D14-8A1E-B6B5E28F43C9}" type="parTrans" cxnId="{620CFED1-1068-4079-85C8-67A98DA60EFD}">
      <dgm:prSet/>
      <dgm:spPr/>
      <dgm:t>
        <a:bodyPr/>
        <a:lstStyle/>
        <a:p>
          <a:endParaRPr lang="en-GB"/>
        </a:p>
      </dgm:t>
    </dgm:pt>
    <dgm:pt modelId="{CCA51C1E-EC5E-476F-B8CE-7F5303538966}">
      <dgm:prSet/>
      <dgm:spPr/>
      <dgm:t>
        <a:bodyPr/>
        <a:lstStyle/>
        <a:p>
          <a:r>
            <a:rPr lang="en-GB"/>
            <a:t>Diabetes?                      N</a:t>
          </a:r>
        </a:p>
      </dgm:t>
    </dgm:pt>
    <dgm:pt modelId="{B1C56860-2061-4B58-98D2-9D16F8C1C774}" type="sibTrans" cxnId="{D6AD5E3F-5B44-4709-851B-0E331AD0E522}">
      <dgm:prSet/>
      <dgm:spPr/>
      <dgm:t>
        <a:bodyPr/>
        <a:lstStyle/>
        <a:p>
          <a:endParaRPr lang="en-GB"/>
        </a:p>
      </dgm:t>
    </dgm:pt>
    <dgm:pt modelId="{BBCBCADC-7EE8-4481-A504-059C4A62C89C}" type="parTrans" cxnId="{D6AD5E3F-5B44-4709-851B-0E331AD0E522}">
      <dgm:prSet/>
      <dgm:spPr/>
      <dgm:t>
        <a:bodyPr/>
        <a:lstStyle/>
        <a:p>
          <a:endParaRPr lang="en-GB"/>
        </a:p>
      </dgm:t>
    </dgm:pt>
    <dgm:pt modelId="{730AF2CA-2798-432B-A948-5F0EC7953CC4}">
      <dgm:prSet/>
      <dgm:spPr/>
      <dgm:t>
        <a:bodyPr/>
        <a:lstStyle/>
        <a:p>
          <a:r>
            <a:rPr lang="en-GB"/>
            <a:t>Successful completion of Tier 2 and eligibility  for Tier 3 confirmed </a:t>
          </a:r>
        </a:p>
      </dgm:t>
    </dgm:pt>
    <dgm:pt modelId="{76E435E0-F5FE-468D-B0B8-CF1A786DBEB8}" type="parTrans" cxnId="{5DA50F72-2DC9-4AA7-AC34-A69E0313C2F3}">
      <dgm:prSet/>
      <dgm:spPr/>
      <dgm:t>
        <a:bodyPr/>
        <a:lstStyle/>
        <a:p>
          <a:endParaRPr lang="en-GB"/>
        </a:p>
      </dgm:t>
    </dgm:pt>
    <dgm:pt modelId="{C611D6A4-E3B4-40B8-8C93-F317DB450260}" type="sibTrans" cxnId="{5DA50F72-2DC9-4AA7-AC34-A69E0313C2F3}">
      <dgm:prSet/>
      <dgm:spPr/>
      <dgm:t>
        <a:bodyPr/>
        <a:lstStyle/>
        <a:p>
          <a:endParaRPr lang="en-GB"/>
        </a:p>
      </dgm:t>
    </dgm:pt>
    <dgm:pt modelId="{D9DD650F-D7E4-4F09-80A7-93DEDE27DE27}">
      <dgm:prSet/>
      <dgm:spPr>
        <a:solidFill>
          <a:srgbClr val="FFFF00"/>
        </a:solidFill>
      </dgm:spPr>
      <dgm:t>
        <a:bodyPr/>
        <a:lstStyle/>
        <a:p>
          <a:r>
            <a:rPr lang="en-GB">
              <a:solidFill>
                <a:sysClr val="windowText" lastClr="000000"/>
              </a:solidFill>
            </a:rPr>
            <a:t>REFER Specialist Service</a:t>
          </a:r>
        </a:p>
      </dgm:t>
    </dgm:pt>
    <dgm:pt modelId="{D3D00089-E9D6-4E51-9556-13FFDB00A2F4}" type="parTrans" cxnId="{97784E00-C2B4-461A-9161-B9F8EB034A53}">
      <dgm:prSet/>
      <dgm:spPr/>
      <dgm:t>
        <a:bodyPr/>
        <a:lstStyle/>
        <a:p>
          <a:endParaRPr lang="en-GB"/>
        </a:p>
      </dgm:t>
    </dgm:pt>
    <dgm:pt modelId="{2325F8A6-D8C7-4EFE-993D-450BE5160B01}" type="sibTrans" cxnId="{97784E00-C2B4-461A-9161-B9F8EB034A53}">
      <dgm:prSet/>
      <dgm:spPr/>
      <dgm:t>
        <a:bodyPr/>
        <a:lstStyle/>
        <a:p>
          <a:endParaRPr lang="en-GB"/>
        </a:p>
      </dgm:t>
    </dgm:pt>
    <dgm:pt modelId="{3DBA9AD7-B176-4410-8484-5B4EDDCFEDE0}" type="pres">
      <dgm:prSet presAssocID="{15E48157-36F4-443C-8B7B-626A9B6CBE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EF8D90E5-A4DA-40F6-B36E-100B9336B592}" type="pres">
      <dgm:prSet presAssocID="{A8BD847E-1199-4081-AC6E-4F0C6CC8613D}" presName="hierRoot1" presStyleCnt="0">
        <dgm:presLayoutVars>
          <dgm:hierBranch val="init"/>
        </dgm:presLayoutVars>
      </dgm:prSet>
      <dgm:spPr/>
    </dgm:pt>
    <dgm:pt modelId="{B1AE69DC-6709-480E-9215-80E3DA14879D}" type="pres">
      <dgm:prSet presAssocID="{A8BD847E-1199-4081-AC6E-4F0C6CC8613D}" presName="rootComposite1" presStyleCnt="0"/>
      <dgm:spPr/>
    </dgm:pt>
    <dgm:pt modelId="{35379A95-1F5C-4CD9-B2EA-6BC8F7378E0A}" type="pres">
      <dgm:prSet presAssocID="{A8BD847E-1199-4081-AC6E-4F0C6CC8613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119B33A-06E3-4601-8E75-43AD1A1EC880}" type="pres">
      <dgm:prSet presAssocID="{A8BD847E-1199-4081-AC6E-4F0C6CC8613D}" presName="rootConnector1" presStyleLbl="node1" presStyleIdx="0" presStyleCnt="0"/>
      <dgm:spPr/>
      <dgm:t>
        <a:bodyPr/>
        <a:lstStyle/>
        <a:p>
          <a:endParaRPr lang="en-GB"/>
        </a:p>
      </dgm:t>
    </dgm:pt>
    <dgm:pt modelId="{EDC2E230-7477-4201-BA32-15654719E43A}" type="pres">
      <dgm:prSet presAssocID="{A8BD847E-1199-4081-AC6E-4F0C6CC8613D}" presName="hierChild2" presStyleCnt="0"/>
      <dgm:spPr/>
    </dgm:pt>
    <dgm:pt modelId="{2326E5F9-87EA-4C4C-B4F1-A208A423E831}" type="pres">
      <dgm:prSet presAssocID="{E01897BE-6E5B-42AB-8445-BB7A34175F29}" presName="Name37" presStyleLbl="parChTrans1D2" presStyleIdx="0" presStyleCnt="3"/>
      <dgm:spPr/>
      <dgm:t>
        <a:bodyPr/>
        <a:lstStyle/>
        <a:p>
          <a:endParaRPr lang="en-GB"/>
        </a:p>
      </dgm:t>
    </dgm:pt>
    <dgm:pt modelId="{FAE23B7B-7BA6-4C25-8CCF-8174DF13C741}" type="pres">
      <dgm:prSet presAssocID="{856774E2-7DF5-4C4C-BC65-72FB6592B438}" presName="hierRoot2" presStyleCnt="0">
        <dgm:presLayoutVars>
          <dgm:hierBranch val="init"/>
        </dgm:presLayoutVars>
      </dgm:prSet>
      <dgm:spPr/>
    </dgm:pt>
    <dgm:pt modelId="{DDFF9C34-2E33-4B31-BC34-FE8999A40900}" type="pres">
      <dgm:prSet presAssocID="{856774E2-7DF5-4C4C-BC65-72FB6592B438}" presName="rootComposite" presStyleCnt="0"/>
      <dgm:spPr/>
    </dgm:pt>
    <dgm:pt modelId="{D94BE1F9-9425-43CF-893F-F36E6F57660A}" type="pres">
      <dgm:prSet presAssocID="{856774E2-7DF5-4C4C-BC65-72FB6592B43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F6B7EC4-F101-4828-BA15-DA569644708F}" type="pres">
      <dgm:prSet presAssocID="{856774E2-7DF5-4C4C-BC65-72FB6592B438}" presName="rootConnector" presStyleLbl="node2" presStyleIdx="0" presStyleCnt="3"/>
      <dgm:spPr/>
      <dgm:t>
        <a:bodyPr/>
        <a:lstStyle/>
        <a:p>
          <a:endParaRPr lang="en-GB"/>
        </a:p>
      </dgm:t>
    </dgm:pt>
    <dgm:pt modelId="{834A3FE7-CBC5-44D8-9493-E7F22FD77039}" type="pres">
      <dgm:prSet presAssocID="{856774E2-7DF5-4C4C-BC65-72FB6592B438}" presName="hierChild4" presStyleCnt="0"/>
      <dgm:spPr/>
    </dgm:pt>
    <dgm:pt modelId="{526EF977-2848-4E4B-B125-C656D9A71B29}" type="pres">
      <dgm:prSet presAssocID="{DFB43FEA-BBB6-4378-9770-36E5E9FC6891}" presName="Name37" presStyleLbl="parChTrans1D3" presStyleIdx="0" presStyleCnt="4"/>
      <dgm:spPr/>
      <dgm:t>
        <a:bodyPr/>
        <a:lstStyle/>
        <a:p>
          <a:endParaRPr lang="en-GB"/>
        </a:p>
      </dgm:t>
    </dgm:pt>
    <dgm:pt modelId="{32FA97F3-F1F6-4CCB-B020-0724CD930446}" type="pres">
      <dgm:prSet presAssocID="{0633424E-11E9-4AEF-98C2-EE21F98D592D}" presName="hierRoot2" presStyleCnt="0">
        <dgm:presLayoutVars>
          <dgm:hierBranch val="init"/>
        </dgm:presLayoutVars>
      </dgm:prSet>
      <dgm:spPr/>
    </dgm:pt>
    <dgm:pt modelId="{9EDF2366-F166-4170-9339-6ADEE9CB3811}" type="pres">
      <dgm:prSet presAssocID="{0633424E-11E9-4AEF-98C2-EE21F98D592D}" presName="rootComposite" presStyleCnt="0"/>
      <dgm:spPr/>
    </dgm:pt>
    <dgm:pt modelId="{64FC0279-5F25-41AA-B2C1-5C707733F16A}" type="pres">
      <dgm:prSet presAssocID="{0633424E-11E9-4AEF-98C2-EE21F98D592D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9FB3B69-D8C7-444B-ADEF-79202BFE528D}" type="pres">
      <dgm:prSet presAssocID="{0633424E-11E9-4AEF-98C2-EE21F98D592D}" presName="rootConnector" presStyleLbl="node3" presStyleIdx="0" presStyleCnt="4"/>
      <dgm:spPr/>
      <dgm:t>
        <a:bodyPr/>
        <a:lstStyle/>
        <a:p>
          <a:endParaRPr lang="en-GB"/>
        </a:p>
      </dgm:t>
    </dgm:pt>
    <dgm:pt modelId="{08F6954E-1B82-4544-A78F-ECC3EA2EADCE}" type="pres">
      <dgm:prSet presAssocID="{0633424E-11E9-4AEF-98C2-EE21F98D592D}" presName="hierChild4" presStyleCnt="0"/>
      <dgm:spPr/>
    </dgm:pt>
    <dgm:pt modelId="{0BA517D7-8434-4683-AEC1-E1348B97920D}" type="pres">
      <dgm:prSet presAssocID="{0633424E-11E9-4AEF-98C2-EE21F98D592D}" presName="hierChild5" presStyleCnt="0"/>
      <dgm:spPr/>
    </dgm:pt>
    <dgm:pt modelId="{CB50701D-D74F-497D-8372-CC70A70B9C20}" type="pres">
      <dgm:prSet presAssocID="{856774E2-7DF5-4C4C-BC65-72FB6592B438}" presName="hierChild5" presStyleCnt="0"/>
      <dgm:spPr/>
    </dgm:pt>
    <dgm:pt modelId="{800D3AFD-8000-4BC7-9116-F16C50A4DC35}" type="pres">
      <dgm:prSet presAssocID="{BBCBCADC-7EE8-4481-A504-059C4A62C89C}" presName="Name37" presStyleLbl="parChTrans1D2" presStyleIdx="1" presStyleCnt="3"/>
      <dgm:spPr/>
      <dgm:t>
        <a:bodyPr/>
        <a:lstStyle/>
        <a:p>
          <a:endParaRPr lang="en-GB"/>
        </a:p>
      </dgm:t>
    </dgm:pt>
    <dgm:pt modelId="{39E1B85D-92C9-4654-8691-F002F20D7CFC}" type="pres">
      <dgm:prSet presAssocID="{CCA51C1E-EC5E-476F-B8CE-7F5303538966}" presName="hierRoot2" presStyleCnt="0">
        <dgm:presLayoutVars>
          <dgm:hierBranch val="init"/>
        </dgm:presLayoutVars>
      </dgm:prSet>
      <dgm:spPr/>
    </dgm:pt>
    <dgm:pt modelId="{F22D793C-4F6D-4A9F-9A59-AE098C8032AE}" type="pres">
      <dgm:prSet presAssocID="{CCA51C1E-EC5E-476F-B8CE-7F5303538966}" presName="rootComposite" presStyleCnt="0"/>
      <dgm:spPr/>
    </dgm:pt>
    <dgm:pt modelId="{355C869B-1DF5-4219-9A90-6CC1E906A956}" type="pres">
      <dgm:prSet presAssocID="{CCA51C1E-EC5E-476F-B8CE-7F530353896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5D82EF8-D8DD-469C-A1FE-8E1DA5F931E8}" type="pres">
      <dgm:prSet presAssocID="{CCA51C1E-EC5E-476F-B8CE-7F5303538966}" presName="rootConnector" presStyleLbl="node2" presStyleIdx="1" presStyleCnt="3"/>
      <dgm:spPr/>
      <dgm:t>
        <a:bodyPr/>
        <a:lstStyle/>
        <a:p>
          <a:endParaRPr lang="en-GB"/>
        </a:p>
      </dgm:t>
    </dgm:pt>
    <dgm:pt modelId="{47DC69C5-9E68-4D64-9457-A6E308D67FAB}" type="pres">
      <dgm:prSet presAssocID="{CCA51C1E-EC5E-476F-B8CE-7F5303538966}" presName="hierChild4" presStyleCnt="0"/>
      <dgm:spPr/>
    </dgm:pt>
    <dgm:pt modelId="{0EC2F8AD-EC05-4C08-8CEA-DE3364A1969E}" type="pres">
      <dgm:prSet presAssocID="{ED1A5977-8C75-4D14-8A1E-B6B5E28F43C9}" presName="Name37" presStyleLbl="parChTrans1D3" presStyleIdx="1" presStyleCnt="4"/>
      <dgm:spPr/>
      <dgm:t>
        <a:bodyPr/>
        <a:lstStyle/>
        <a:p>
          <a:endParaRPr lang="en-GB"/>
        </a:p>
      </dgm:t>
    </dgm:pt>
    <dgm:pt modelId="{127D525B-7D54-4E54-AAD4-E6AF3F821F78}" type="pres">
      <dgm:prSet presAssocID="{857D6C7C-C3B7-46C6-AE52-21620FE90D20}" presName="hierRoot2" presStyleCnt="0">
        <dgm:presLayoutVars>
          <dgm:hierBranch val="init"/>
        </dgm:presLayoutVars>
      </dgm:prSet>
      <dgm:spPr/>
    </dgm:pt>
    <dgm:pt modelId="{780ECDC6-0EFA-454B-9CD4-433103E2A423}" type="pres">
      <dgm:prSet presAssocID="{857D6C7C-C3B7-46C6-AE52-21620FE90D20}" presName="rootComposite" presStyleCnt="0"/>
      <dgm:spPr/>
    </dgm:pt>
    <dgm:pt modelId="{71280A58-5207-4C27-AA98-92080AF97112}" type="pres">
      <dgm:prSet presAssocID="{857D6C7C-C3B7-46C6-AE52-21620FE90D20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68F279E-DCCE-4FAC-9F9B-6D9973116034}" type="pres">
      <dgm:prSet presAssocID="{857D6C7C-C3B7-46C6-AE52-21620FE90D20}" presName="rootConnector" presStyleLbl="node3" presStyleIdx="1" presStyleCnt="4"/>
      <dgm:spPr/>
      <dgm:t>
        <a:bodyPr/>
        <a:lstStyle/>
        <a:p>
          <a:endParaRPr lang="en-GB"/>
        </a:p>
      </dgm:t>
    </dgm:pt>
    <dgm:pt modelId="{D752862E-2BCE-434B-8F8F-0369A1597AE6}" type="pres">
      <dgm:prSet presAssocID="{857D6C7C-C3B7-46C6-AE52-21620FE90D20}" presName="hierChild4" presStyleCnt="0"/>
      <dgm:spPr/>
    </dgm:pt>
    <dgm:pt modelId="{AEEE4707-861B-4E25-9DD1-59B0748C3BE4}" type="pres">
      <dgm:prSet presAssocID="{4C06BA0E-3950-4FED-A288-0FE62FF44144}" presName="Name37" presStyleLbl="parChTrans1D4" presStyleIdx="0" presStyleCnt="2"/>
      <dgm:spPr/>
      <dgm:t>
        <a:bodyPr/>
        <a:lstStyle/>
        <a:p>
          <a:endParaRPr lang="en-GB"/>
        </a:p>
      </dgm:t>
    </dgm:pt>
    <dgm:pt modelId="{4933A9CE-E12A-4099-8370-710CA750E3FC}" type="pres">
      <dgm:prSet presAssocID="{810CB515-ECD4-4C01-BE8E-4440C4F2DA0A}" presName="hierRoot2" presStyleCnt="0">
        <dgm:presLayoutVars>
          <dgm:hierBranch val="init"/>
        </dgm:presLayoutVars>
      </dgm:prSet>
      <dgm:spPr/>
    </dgm:pt>
    <dgm:pt modelId="{51EA2AD4-A2FC-48D5-A85C-B9F90DC10449}" type="pres">
      <dgm:prSet presAssocID="{810CB515-ECD4-4C01-BE8E-4440C4F2DA0A}" presName="rootComposite" presStyleCnt="0"/>
      <dgm:spPr/>
    </dgm:pt>
    <dgm:pt modelId="{721B1D7E-BCF5-4C2A-9F02-80664E43CAFB}" type="pres">
      <dgm:prSet presAssocID="{810CB515-ECD4-4C01-BE8E-4440C4F2DA0A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593431E-E220-4D23-9930-74630DC62A08}" type="pres">
      <dgm:prSet presAssocID="{810CB515-ECD4-4C01-BE8E-4440C4F2DA0A}" presName="rootConnector" presStyleLbl="node4" presStyleIdx="0" presStyleCnt="2"/>
      <dgm:spPr/>
      <dgm:t>
        <a:bodyPr/>
        <a:lstStyle/>
        <a:p>
          <a:endParaRPr lang="en-GB"/>
        </a:p>
      </dgm:t>
    </dgm:pt>
    <dgm:pt modelId="{1DA2EB98-3EC8-4417-B521-9DDCDB326EB1}" type="pres">
      <dgm:prSet presAssocID="{810CB515-ECD4-4C01-BE8E-4440C4F2DA0A}" presName="hierChild4" presStyleCnt="0"/>
      <dgm:spPr/>
    </dgm:pt>
    <dgm:pt modelId="{3B36C056-0826-49A1-ACA2-FB633AF74F9A}" type="pres">
      <dgm:prSet presAssocID="{810CB515-ECD4-4C01-BE8E-4440C4F2DA0A}" presName="hierChild5" presStyleCnt="0"/>
      <dgm:spPr/>
    </dgm:pt>
    <dgm:pt modelId="{4659E86C-8FC3-4D35-9C39-113E5677F65A}" type="pres">
      <dgm:prSet presAssocID="{857D6C7C-C3B7-46C6-AE52-21620FE90D20}" presName="hierChild5" presStyleCnt="0"/>
      <dgm:spPr/>
    </dgm:pt>
    <dgm:pt modelId="{86145CF8-E23A-4E15-B190-3734C1FD1E19}" type="pres">
      <dgm:prSet presAssocID="{50482A55-6899-4C95-BAE0-EC20C09DA698}" presName="Name37" presStyleLbl="parChTrans1D3" presStyleIdx="2" presStyleCnt="4"/>
      <dgm:spPr/>
      <dgm:t>
        <a:bodyPr/>
        <a:lstStyle/>
        <a:p>
          <a:endParaRPr lang="en-GB"/>
        </a:p>
      </dgm:t>
    </dgm:pt>
    <dgm:pt modelId="{1175CC7E-A7CF-4D68-9263-198D9392A1C3}" type="pres">
      <dgm:prSet presAssocID="{53B47F0B-976E-451F-858E-DC218DCF51B5}" presName="hierRoot2" presStyleCnt="0">
        <dgm:presLayoutVars>
          <dgm:hierBranch val="init"/>
        </dgm:presLayoutVars>
      </dgm:prSet>
      <dgm:spPr/>
    </dgm:pt>
    <dgm:pt modelId="{73FA947D-368F-4112-AA33-D471437DAB66}" type="pres">
      <dgm:prSet presAssocID="{53B47F0B-976E-451F-858E-DC218DCF51B5}" presName="rootComposite" presStyleCnt="0"/>
      <dgm:spPr/>
    </dgm:pt>
    <dgm:pt modelId="{406B1D8B-468A-4FA4-BC54-EFF1987E98C8}" type="pres">
      <dgm:prSet presAssocID="{53B47F0B-976E-451F-858E-DC218DCF51B5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641FB94-F53E-4DB3-A0E1-3A70CD74CF69}" type="pres">
      <dgm:prSet presAssocID="{53B47F0B-976E-451F-858E-DC218DCF51B5}" presName="rootConnector" presStyleLbl="node3" presStyleIdx="2" presStyleCnt="4"/>
      <dgm:spPr/>
      <dgm:t>
        <a:bodyPr/>
        <a:lstStyle/>
        <a:p>
          <a:endParaRPr lang="en-GB"/>
        </a:p>
      </dgm:t>
    </dgm:pt>
    <dgm:pt modelId="{760EFECC-49ED-4074-9BB6-115008CB3219}" type="pres">
      <dgm:prSet presAssocID="{53B47F0B-976E-451F-858E-DC218DCF51B5}" presName="hierChild4" presStyleCnt="0"/>
      <dgm:spPr/>
    </dgm:pt>
    <dgm:pt modelId="{10EB4360-5DFE-4433-B3A6-C720B793BA10}" type="pres">
      <dgm:prSet presAssocID="{EA2B7C5E-4AC2-4592-80AF-E9A9080E10CB}" presName="Name37" presStyleLbl="parChTrans1D4" presStyleIdx="1" presStyleCnt="2"/>
      <dgm:spPr/>
      <dgm:t>
        <a:bodyPr/>
        <a:lstStyle/>
        <a:p>
          <a:endParaRPr lang="en-GB"/>
        </a:p>
      </dgm:t>
    </dgm:pt>
    <dgm:pt modelId="{4D712ADC-B03F-420E-B13B-E1184B54987F}" type="pres">
      <dgm:prSet presAssocID="{1BA90D92-F99C-4B49-82F2-3C6088776C0F}" presName="hierRoot2" presStyleCnt="0">
        <dgm:presLayoutVars>
          <dgm:hierBranch val="init"/>
        </dgm:presLayoutVars>
      </dgm:prSet>
      <dgm:spPr/>
    </dgm:pt>
    <dgm:pt modelId="{B31612DE-6559-400A-9342-BB10E9783E46}" type="pres">
      <dgm:prSet presAssocID="{1BA90D92-F99C-4B49-82F2-3C6088776C0F}" presName="rootComposite" presStyleCnt="0"/>
      <dgm:spPr/>
    </dgm:pt>
    <dgm:pt modelId="{027DC5DF-D6A7-41DF-9834-007F055C5A79}" type="pres">
      <dgm:prSet presAssocID="{1BA90D92-F99C-4B49-82F2-3C6088776C0F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42390FE-C787-483A-832C-DDAF27966FAB}" type="pres">
      <dgm:prSet presAssocID="{1BA90D92-F99C-4B49-82F2-3C6088776C0F}" presName="rootConnector" presStyleLbl="node4" presStyleIdx="1" presStyleCnt="2"/>
      <dgm:spPr/>
      <dgm:t>
        <a:bodyPr/>
        <a:lstStyle/>
        <a:p>
          <a:endParaRPr lang="en-GB"/>
        </a:p>
      </dgm:t>
    </dgm:pt>
    <dgm:pt modelId="{38249B88-9101-4C10-867D-E36660C4C815}" type="pres">
      <dgm:prSet presAssocID="{1BA90D92-F99C-4B49-82F2-3C6088776C0F}" presName="hierChild4" presStyleCnt="0"/>
      <dgm:spPr/>
    </dgm:pt>
    <dgm:pt modelId="{C05E8068-6607-4D45-BF5C-7EC31E17B88D}" type="pres">
      <dgm:prSet presAssocID="{1BA90D92-F99C-4B49-82F2-3C6088776C0F}" presName="hierChild5" presStyleCnt="0"/>
      <dgm:spPr/>
    </dgm:pt>
    <dgm:pt modelId="{6C33D3CA-8DEF-4777-BB0A-9A985C7F48F1}" type="pres">
      <dgm:prSet presAssocID="{53B47F0B-976E-451F-858E-DC218DCF51B5}" presName="hierChild5" presStyleCnt="0"/>
      <dgm:spPr/>
    </dgm:pt>
    <dgm:pt modelId="{4EFB5390-9F08-4317-8CE1-8A41A78481B6}" type="pres">
      <dgm:prSet presAssocID="{CCA51C1E-EC5E-476F-B8CE-7F5303538966}" presName="hierChild5" presStyleCnt="0"/>
      <dgm:spPr/>
    </dgm:pt>
    <dgm:pt modelId="{23EEDFCE-AD3F-47A1-87F8-84C9E5DC95DC}" type="pres">
      <dgm:prSet presAssocID="{76E435E0-F5FE-468D-B0B8-CF1A786DBEB8}" presName="Name37" presStyleLbl="parChTrans1D2" presStyleIdx="2" presStyleCnt="3"/>
      <dgm:spPr/>
      <dgm:t>
        <a:bodyPr/>
        <a:lstStyle/>
        <a:p>
          <a:endParaRPr lang="en-GB"/>
        </a:p>
      </dgm:t>
    </dgm:pt>
    <dgm:pt modelId="{14ADFC79-32D0-47B8-9A83-907A3DE24AEC}" type="pres">
      <dgm:prSet presAssocID="{730AF2CA-2798-432B-A948-5F0EC7953CC4}" presName="hierRoot2" presStyleCnt="0">
        <dgm:presLayoutVars>
          <dgm:hierBranch val="init"/>
        </dgm:presLayoutVars>
      </dgm:prSet>
      <dgm:spPr/>
    </dgm:pt>
    <dgm:pt modelId="{94F58472-A346-4115-B53A-90C078CFAEBC}" type="pres">
      <dgm:prSet presAssocID="{730AF2CA-2798-432B-A948-5F0EC7953CC4}" presName="rootComposite" presStyleCnt="0"/>
      <dgm:spPr/>
    </dgm:pt>
    <dgm:pt modelId="{0C575738-6E02-463F-9C9F-FD474BA6492A}" type="pres">
      <dgm:prSet presAssocID="{730AF2CA-2798-432B-A948-5F0EC7953CC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E0C53CD-557F-4FA3-BA4C-9D57F7031211}" type="pres">
      <dgm:prSet presAssocID="{730AF2CA-2798-432B-A948-5F0EC7953CC4}" presName="rootConnector" presStyleLbl="node2" presStyleIdx="2" presStyleCnt="3"/>
      <dgm:spPr/>
      <dgm:t>
        <a:bodyPr/>
        <a:lstStyle/>
        <a:p>
          <a:endParaRPr lang="en-GB"/>
        </a:p>
      </dgm:t>
    </dgm:pt>
    <dgm:pt modelId="{1A05484E-7840-4FFB-BF04-5953EF68FC91}" type="pres">
      <dgm:prSet presAssocID="{730AF2CA-2798-432B-A948-5F0EC7953CC4}" presName="hierChild4" presStyleCnt="0"/>
      <dgm:spPr/>
    </dgm:pt>
    <dgm:pt modelId="{EEADF172-D11B-4E49-9D25-2F42D3396389}" type="pres">
      <dgm:prSet presAssocID="{D3D00089-E9D6-4E51-9556-13FFDB00A2F4}" presName="Name37" presStyleLbl="parChTrans1D3" presStyleIdx="3" presStyleCnt="4"/>
      <dgm:spPr/>
      <dgm:t>
        <a:bodyPr/>
        <a:lstStyle/>
        <a:p>
          <a:endParaRPr lang="en-GB"/>
        </a:p>
      </dgm:t>
    </dgm:pt>
    <dgm:pt modelId="{53E265B2-7421-43D8-8C90-617E060A69A0}" type="pres">
      <dgm:prSet presAssocID="{D9DD650F-D7E4-4F09-80A7-93DEDE27DE27}" presName="hierRoot2" presStyleCnt="0">
        <dgm:presLayoutVars>
          <dgm:hierBranch val="init"/>
        </dgm:presLayoutVars>
      </dgm:prSet>
      <dgm:spPr/>
    </dgm:pt>
    <dgm:pt modelId="{525C1C02-1F2F-4B66-BB48-4F5534A8478F}" type="pres">
      <dgm:prSet presAssocID="{D9DD650F-D7E4-4F09-80A7-93DEDE27DE27}" presName="rootComposite" presStyleCnt="0"/>
      <dgm:spPr/>
    </dgm:pt>
    <dgm:pt modelId="{C7CE63EE-DF9F-40BF-95DC-69F0E015798D}" type="pres">
      <dgm:prSet presAssocID="{D9DD650F-D7E4-4F09-80A7-93DEDE27DE27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9B9AEDA-D7DD-4DC7-AB4A-E9E25F7D239A}" type="pres">
      <dgm:prSet presAssocID="{D9DD650F-D7E4-4F09-80A7-93DEDE27DE27}" presName="rootConnector" presStyleLbl="node3" presStyleIdx="3" presStyleCnt="4"/>
      <dgm:spPr/>
      <dgm:t>
        <a:bodyPr/>
        <a:lstStyle/>
        <a:p>
          <a:endParaRPr lang="en-GB"/>
        </a:p>
      </dgm:t>
    </dgm:pt>
    <dgm:pt modelId="{E4BDBC83-1A97-4F78-A67D-929442392064}" type="pres">
      <dgm:prSet presAssocID="{D9DD650F-D7E4-4F09-80A7-93DEDE27DE27}" presName="hierChild4" presStyleCnt="0"/>
      <dgm:spPr/>
    </dgm:pt>
    <dgm:pt modelId="{F88E2C05-F696-4ED0-9557-4E9A82053EBE}" type="pres">
      <dgm:prSet presAssocID="{D9DD650F-D7E4-4F09-80A7-93DEDE27DE27}" presName="hierChild5" presStyleCnt="0"/>
      <dgm:spPr/>
    </dgm:pt>
    <dgm:pt modelId="{83301568-3FFA-4737-B1A1-F4A13950FAE3}" type="pres">
      <dgm:prSet presAssocID="{730AF2CA-2798-432B-A948-5F0EC7953CC4}" presName="hierChild5" presStyleCnt="0"/>
      <dgm:spPr/>
    </dgm:pt>
    <dgm:pt modelId="{472EB8E2-9DB3-474E-A050-DC7FB0599743}" type="pres">
      <dgm:prSet presAssocID="{A8BD847E-1199-4081-AC6E-4F0C6CC8613D}" presName="hierChild3" presStyleCnt="0"/>
      <dgm:spPr/>
    </dgm:pt>
  </dgm:ptLst>
  <dgm:cxnLst>
    <dgm:cxn modelId="{68E37A50-B691-4E29-961A-666829C7FCC5}" type="presOf" srcId="{810CB515-ECD4-4C01-BE8E-4440C4F2DA0A}" destId="{2593431E-E220-4D23-9930-74630DC62A08}" srcOrd="1" destOrd="0" presId="urn:microsoft.com/office/officeart/2005/8/layout/orgChart1"/>
    <dgm:cxn modelId="{82C9471E-D00E-4717-A465-1118BDFEEE99}" srcId="{856774E2-7DF5-4C4C-BC65-72FB6592B438}" destId="{0633424E-11E9-4AEF-98C2-EE21F98D592D}" srcOrd="0" destOrd="0" parTransId="{DFB43FEA-BBB6-4378-9770-36E5E9FC6891}" sibTransId="{77E65947-A5FD-41BA-BCD0-BD2A20F4A9CA}"/>
    <dgm:cxn modelId="{8CB3EEE6-02C6-4E33-B8B9-35C984938339}" type="presOf" srcId="{53B47F0B-976E-451F-858E-DC218DCF51B5}" destId="{D641FB94-F53E-4DB3-A0E1-3A70CD74CF69}" srcOrd="1" destOrd="0" presId="urn:microsoft.com/office/officeart/2005/8/layout/orgChart1"/>
    <dgm:cxn modelId="{A42BF476-DD3E-44BF-A954-442DAC231D6D}" type="presOf" srcId="{1BA90D92-F99C-4B49-82F2-3C6088776C0F}" destId="{027DC5DF-D6A7-41DF-9834-007F055C5A79}" srcOrd="0" destOrd="0" presId="urn:microsoft.com/office/officeart/2005/8/layout/orgChart1"/>
    <dgm:cxn modelId="{CA38E6E4-5B52-478F-8387-B7ACAEE1FA55}" type="presOf" srcId="{ED1A5977-8C75-4D14-8A1E-B6B5E28F43C9}" destId="{0EC2F8AD-EC05-4C08-8CEA-DE3364A1969E}" srcOrd="0" destOrd="0" presId="urn:microsoft.com/office/officeart/2005/8/layout/orgChart1"/>
    <dgm:cxn modelId="{99B73F0F-8DDA-44D1-B333-CEB51EDFB867}" type="presOf" srcId="{76E435E0-F5FE-468D-B0B8-CF1A786DBEB8}" destId="{23EEDFCE-AD3F-47A1-87F8-84C9E5DC95DC}" srcOrd="0" destOrd="0" presId="urn:microsoft.com/office/officeart/2005/8/layout/orgChart1"/>
    <dgm:cxn modelId="{F98D7B42-9FAD-472D-8863-976E00E1D602}" type="presOf" srcId="{1BA90D92-F99C-4B49-82F2-3C6088776C0F}" destId="{A42390FE-C787-483A-832C-DDAF27966FAB}" srcOrd="1" destOrd="0" presId="urn:microsoft.com/office/officeart/2005/8/layout/orgChart1"/>
    <dgm:cxn modelId="{1B2C6EE5-E555-47BA-986D-6C45DF5FB61F}" type="presOf" srcId="{0633424E-11E9-4AEF-98C2-EE21F98D592D}" destId="{64FC0279-5F25-41AA-B2C1-5C707733F16A}" srcOrd="0" destOrd="0" presId="urn:microsoft.com/office/officeart/2005/8/layout/orgChart1"/>
    <dgm:cxn modelId="{69C7DCE4-5F82-4221-A44F-1497A525F56E}" type="presOf" srcId="{856774E2-7DF5-4C4C-BC65-72FB6592B438}" destId="{FF6B7EC4-F101-4828-BA15-DA569644708F}" srcOrd="1" destOrd="0" presId="urn:microsoft.com/office/officeart/2005/8/layout/orgChart1"/>
    <dgm:cxn modelId="{5DBC4116-69D0-4C06-85B1-AB5FEFE20279}" srcId="{A8BD847E-1199-4081-AC6E-4F0C6CC8613D}" destId="{856774E2-7DF5-4C4C-BC65-72FB6592B438}" srcOrd="0" destOrd="0" parTransId="{E01897BE-6E5B-42AB-8445-BB7A34175F29}" sibTransId="{F0DB3EBA-A4BB-42AA-9226-99B1C519D95A}"/>
    <dgm:cxn modelId="{5E8AED84-9A45-4162-87A5-D74BB583E394}" type="presOf" srcId="{857D6C7C-C3B7-46C6-AE52-21620FE90D20}" destId="{71280A58-5207-4C27-AA98-92080AF97112}" srcOrd="0" destOrd="0" presId="urn:microsoft.com/office/officeart/2005/8/layout/orgChart1"/>
    <dgm:cxn modelId="{5E1DA377-C27B-41DF-8D02-5C7954DD7BCA}" type="presOf" srcId="{50482A55-6899-4C95-BAE0-EC20C09DA698}" destId="{86145CF8-E23A-4E15-B190-3734C1FD1E19}" srcOrd="0" destOrd="0" presId="urn:microsoft.com/office/officeart/2005/8/layout/orgChart1"/>
    <dgm:cxn modelId="{DC13A95B-1BA9-4EEA-90E2-8FDB92F196FE}" type="presOf" srcId="{A8BD847E-1199-4081-AC6E-4F0C6CC8613D}" destId="{E119B33A-06E3-4601-8E75-43AD1A1EC880}" srcOrd="1" destOrd="0" presId="urn:microsoft.com/office/officeart/2005/8/layout/orgChart1"/>
    <dgm:cxn modelId="{7B8E84F8-26E3-494C-8A1A-936273B693FF}" srcId="{15E48157-36F4-443C-8B7B-626A9B6CBE0D}" destId="{A8BD847E-1199-4081-AC6E-4F0C6CC8613D}" srcOrd="0" destOrd="0" parTransId="{8949DC42-F4A2-4D46-8527-384FF3C3D980}" sibTransId="{798FA348-14DB-4C10-B51C-0D37F3FA2C51}"/>
    <dgm:cxn modelId="{7DF49E43-87A8-4035-BB96-DAD8E35D107C}" type="presOf" srcId="{D9DD650F-D7E4-4F09-80A7-93DEDE27DE27}" destId="{C7CE63EE-DF9F-40BF-95DC-69F0E015798D}" srcOrd="0" destOrd="0" presId="urn:microsoft.com/office/officeart/2005/8/layout/orgChart1"/>
    <dgm:cxn modelId="{22F1F7B2-8752-4CB7-A838-164C24C50999}" type="presOf" srcId="{D3D00089-E9D6-4E51-9556-13FFDB00A2F4}" destId="{EEADF172-D11B-4E49-9D25-2F42D3396389}" srcOrd="0" destOrd="0" presId="urn:microsoft.com/office/officeart/2005/8/layout/orgChart1"/>
    <dgm:cxn modelId="{6E78BA4D-017D-4E31-814A-23AC92B3F1F6}" srcId="{CCA51C1E-EC5E-476F-B8CE-7F5303538966}" destId="{53B47F0B-976E-451F-858E-DC218DCF51B5}" srcOrd="1" destOrd="0" parTransId="{50482A55-6899-4C95-BAE0-EC20C09DA698}" sibTransId="{17FF7DD7-226E-437E-BF56-7B891FF1F32A}"/>
    <dgm:cxn modelId="{620CFED1-1068-4079-85C8-67A98DA60EFD}" srcId="{CCA51C1E-EC5E-476F-B8CE-7F5303538966}" destId="{857D6C7C-C3B7-46C6-AE52-21620FE90D20}" srcOrd="0" destOrd="0" parTransId="{ED1A5977-8C75-4D14-8A1E-B6B5E28F43C9}" sibTransId="{B623AFB0-B756-4F49-A6B9-2468EFC6E0EE}"/>
    <dgm:cxn modelId="{1012A529-5DA5-4A30-B623-E46AF91A5874}" type="presOf" srcId="{A8BD847E-1199-4081-AC6E-4F0C6CC8613D}" destId="{35379A95-1F5C-4CD9-B2EA-6BC8F7378E0A}" srcOrd="0" destOrd="0" presId="urn:microsoft.com/office/officeart/2005/8/layout/orgChart1"/>
    <dgm:cxn modelId="{208A1558-6408-4989-99AA-B575C06C4A67}" type="presOf" srcId="{730AF2CA-2798-432B-A948-5F0EC7953CC4}" destId="{0C575738-6E02-463F-9C9F-FD474BA6492A}" srcOrd="0" destOrd="0" presId="urn:microsoft.com/office/officeart/2005/8/layout/orgChart1"/>
    <dgm:cxn modelId="{9CB78BE4-752C-4DC8-9BDA-7982BB43D59F}" srcId="{857D6C7C-C3B7-46C6-AE52-21620FE90D20}" destId="{810CB515-ECD4-4C01-BE8E-4440C4F2DA0A}" srcOrd="0" destOrd="0" parTransId="{4C06BA0E-3950-4FED-A288-0FE62FF44144}" sibTransId="{34199BEC-9E3E-4FED-BB39-F2199994F4C9}"/>
    <dgm:cxn modelId="{D4CCE286-5F4E-45D3-B46A-3C27AF5BA197}" srcId="{53B47F0B-976E-451F-858E-DC218DCF51B5}" destId="{1BA90D92-F99C-4B49-82F2-3C6088776C0F}" srcOrd="0" destOrd="0" parTransId="{EA2B7C5E-4AC2-4592-80AF-E9A9080E10CB}" sibTransId="{5D24AC35-FCFD-4943-80A5-679B1DD3A048}"/>
    <dgm:cxn modelId="{7B5E31B9-4286-4743-8C4F-A6BEAF553F6F}" type="presOf" srcId="{4C06BA0E-3950-4FED-A288-0FE62FF44144}" destId="{AEEE4707-861B-4E25-9DD1-59B0748C3BE4}" srcOrd="0" destOrd="0" presId="urn:microsoft.com/office/officeart/2005/8/layout/orgChart1"/>
    <dgm:cxn modelId="{F55CF94D-DC2C-4DA5-8299-76A2D35DA687}" type="presOf" srcId="{D9DD650F-D7E4-4F09-80A7-93DEDE27DE27}" destId="{79B9AEDA-D7DD-4DC7-AB4A-E9E25F7D239A}" srcOrd="1" destOrd="0" presId="urn:microsoft.com/office/officeart/2005/8/layout/orgChart1"/>
    <dgm:cxn modelId="{35A06848-056F-4166-B603-C1E045885E50}" type="presOf" srcId="{15E48157-36F4-443C-8B7B-626A9B6CBE0D}" destId="{3DBA9AD7-B176-4410-8484-5B4EDDCFEDE0}" srcOrd="0" destOrd="0" presId="urn:microsoft.com/office/officeart/2005/8/layout/orgChart1"/>
    <dgm:cxn modelId="{D6AD5E3F-5B44-4709-851B-0E331AD0E522}" srcId="{A8BD847E-1199-4081-AC6E-4F0C6CC8613D}" destId="{CCA51C1E-EC5E-476F-B8CE-7F5303538966}" srcOrd="1" destOrd="0" parTransId="{BBCBCADC-7EE8-4481-A504-059C4A62C89C}" sibTransId="{B1C56860-2061-4B58-98D2-9D16F8C1C774}"/>
    <dgm:cxn modelId="{5DA50F72-2DC9-4AA7-AC34-A69E0313C2F3}" srcId="{A8BD847E-1199-4081-AC6E-4F0C6CC8613D}" destId="{730AF2CA-2798-432B-A948-5F0EC7953CC4}" srcOrd="2" destOrd="0" parTransId="{76E435E0-F5FE-468D-B0B8-CF1A786DBEB8}" sibTransId="{C611D6A4-E3B4-40B8-8C93-F317DB450260}"/>
    <dgm:cxn modelId="{D97D2EC6-B926-4FF2-ADCF-952F8D416CF7}" type="presOf" srcId="{CCA51C1E-EC5E-476F-B8CE-7F5303538966}" destId="{355C869B-1DF5-4219-9A90-6CC1E906A956}" srcOrd="0" destOrd="0" presId="urn:microsoft.com/office/officeart/2005/8/layout/orgChart1"/>
    <dgm:cxn modelId="{B34B29D0-BE71-46E7-8B77-BCB29213382B}" type="presOf" srcId="{810CB515-ECD4-4C01-BE8E-4440C4F2DA0A}" destId="{721B1D7E-BCF5-4C2A-9F02-80664E43CAFB}" srcOrd="0" destOrd="0" presId="urn:microsoft.com/office/officeart/2005/8/layout/orgChart1"/>
    <dgm:cxn modelId="{97784E00-C2B4-461A-9161-B9F8EB034A53}" srcId="{730AF2CA-2798-432B-A948-5F0EC7953CC4}" destId="{D9DD650F-D7E4-4F09-80A7-93DEDE27DE27}" srcOrd="0" destOrd="0" parTransId="{D3D00089-E9D6-4E51-9556-13FFDB00A2F4}" sibTransId="{2325F8A6-D8C7-4EFE-993D-450BE5160B01}"/>
    <dgm:cxn modelId="{A2221F51-ED55-42A6-9298-29140946B918}" type="presOf" srcId="{0633424E-11E9-4AEF-98C2-EE21F98D592D}" destId="{39FB3B69-D8C7-444B-ADEF-79202BFE528D}" srcOrd="1" destOrd="0" presId="urn:microsoft.com/office/officeart/2005/8/layout/orgChart1"/>
    <dgm:cxn modelId="{7A062FD5-5AE7-458D-835D-8431B94FDFC5}" type="presOf" srcId="{856774E2-7DF5-4C4C-BC65-72FB6592B438}" destId="{D94BE1F9-9425-43CF-893F-F36E6F57660A}" srcOrd="0" destOrd="0" presId="urn:microsoft.com/office/officeart/2005/8/layout/orgChart1"/>
    <dgm:cxn modelId="{DFE91760-3D14-461C-AA68-14755995DE47}" type="presOf" srcId="{EA2B7C5E-4AC2-4592-80AF-E9A9080E10CB}" destId="{10EB4360-5DFE-4433-B3A6-C720B793BA10}" srcOrd="0" destOrd="0" presId="urn:microsoft.com/office/officeart/2005/8/layout/orgChart1"/>
    <dgm:cxn modelId="{070AABA4-03D9-44E0-965A-B27D0D7C9921}" type="presOf" srcId="{857D6C7C-C3B7-46C6-AE52-21620FE90D20}" destId="{368F279E-DCCE-4FAC-9F9B-6D9973116034}" srcOrd="1" destOrd="0" presId="urn:microsoft.com/office/officeart/2005/8/layout/orgChart1"/>
    <dgm:cxn modelId="{818FFF29-519C-4789-A9E4-0D2DA91A39C0}" type="presOf" srcId="{730AF2CA-2798-432B-A948-5F0EC7953CC4}" destId="{2E0C53CD-557F-4FA3-BA4C-9D57F7031211}" srcOrd="1" destOrd="0" presId="urn:microsoft.com/office/officeart/2005/8/layout/orgChart1"/>
    <dgm:cxn modelId="{B7164AFB-196F-498C-BA34-0266AC1E635A}" type="presOf" srcId="{53B47F0B-976E-451F-858E-DC218DCF51B5}" destId="{406B1D8B-468A-4FA4-BC54-EFF1987E98C8}" srcOrd="0" destOrd="0" presId="urn:microsoft.com/office/officeart/2005/8/layout/orgChart1"/>
    <dgm:cxn modelId="{B17C0DA5-F47C-4112-9C4F-D1D5EF89C6D7}" type="presOf" srcId="{CCA51C1E-EC5E-476F-B8CE-7F5303538966}" destId="{35D82EF8-D8DD-469C-A1FE-8E1DA5F931E8}" srcOrd="1" destOrd="0" presId="urn:microsoft.com/office/officeart/2005/8/layout/orgChart1"/>
    <dgm:cxn modelId="{E04D72AB-B2B0-47A1-ABF2-3B04091676A1}" type="presOf" srcId="{DFB43FEA-BBB6-4378-9770-36E5E9FC6891}" destId="{526EF977-2848-4E4B-B125-C656D9A71B29}" srcOrd="0" destOrd="0" presId="urn:microsoft.com/office/officeart/2005/8/layout/orgChart1"/>
    <dgm:cxn modelId="{33D6142E-8B5D-4002-9FEF-EA124935F6CC}" type="presOf" srcId="{BBCBCADC-7EE8-4481-A504-059C4A62C89C}" destId="{800D3AFD-8000-4BC7-9116-F16C50A4DC35}" srcOrd="0" destOrd="0" presId="urn:microsoft.com/office/officeart/2005/8/layout/orgChart1"/>
    <dgm:cxn modelId="{2C1CEA69-18F9-49D2-8D31-D8D3162B21DF}" type="presOf" srcId="{E01897BE-6E5B-42AB-8445-BB7A34175F29}" destId="{2326E5F9-87EA-4C4C-B4F1-A208A423E831}" srcOrd="0" destOrd="0" presId="urn:microsoft.com/office/officeart/2005/8/layout/orgChart1"/>
    <dgm:cxn modelId="{ACB7D39E-25BB-4A5A-A597-5F9AA39EDE81}" type="presParOf" srcId="{3DBA9AD7-B176-4410-8484-5B4EDDCFEDE0}" destId="{EF8D90E5-A4DA-40F6-B36E-100B9336B592}" srcOrd="0" destOrd="0" presId="urn:microsoft.com/office/officeart/2005/8/layout/orgChart1"/>
    <dgm:cxn modelId="{C35A3C62-67A6-4CA4-BD36-616FFAE4E40E}" type="presParOf" srcId="{EF8D90E5-A4DA-40F6-B36E-100B9336B592}" destId="{B1AE69DC-6709-480E-9215-80E3DA14879D}" srcOrd="0" destOrd="0" presId="urn:microsoft.com/office/officeart/2005/8/layout/orgChart1"/>
    <dgm:cxn modelId="{A69F6682-9C7A-4FF6-A667-B8249C36A1AE}" type="presParOf" srcId="{B1AE69DC-6709-480E-9215-80E3DA14879D}" destId="{35379A95-1F5C-4CD9-B2EA-6BC8F7378E0A}" srcOrd="0" destOrd="0" presId="urn:microsoft.com/office/officeart/2005/8/layout/orgChart1"/>
    <dgm:cxn modelId="{54794F95-E097-40DF-B235-6D83D75B24D5}" type="presParOf" srcId="{B1AE69DC-6709-480E-9215-80E3DA14879D}" destId="{E119B33A-06E3-4601-8E75-43AD1A1EC880}" srcOrd="1" destOrd="0" presId="urn:microsoft.com/office/officeart/2005/8/layout/orgChart1"/>
    <dgm:cxn modelId="{FCB61415-BC38-4A31-B538-803B9AE527DB}" type="presParOf" srcId="{EF8D90E5-A4DA-40F6-B36E-100B9336B592}" destId="{EDC2E230-7477-4201-BA32-15654719E43A}" srcOrd="1" destOrd="0" presId="urn:microsoft.com/office/officeart/2005/8/layout/orgChart1"/>
    <dgm:cxn modelId="{52D4C585-7204-4D1A-8EEC-742D0F3DB41E}" type="presParOf" srcId="{EDC2E230-7477-4201-BA32-15654719E43A}" destId="{2326E5F9-87EA-4C4C-B4F1-A208A423E831}" srcOrd="0" destOrd="0" presId="urn:microsoft.com/office/officeart/2005/8/layout/orgChart1"/>
    <dgm:cxn modelId="{13C458F1-F7F3-47C3-B2FD-2F9E748777A2}" type="presParOf" srcId="{EDC2E230-7477-4201-BA32-15654719E43A}" destId="{FAE23B7B-7BA6-4C25-8CCF-8174DF13C741}" srcOrd="1" destOrd="0" presId="urn:microsoft.com/office/officeart/2005/8/layout/orgChart1"/>
    <dgm:cxn modelId="{93FC8AC0-CD77-424E-A775-D76C9968D8E5}" type="presParOf" srcId="{FAE23B7B-7BA6-4C25-8CCF-8174DF13C741}" destId="{DDFF9C34-2E33-4B31-BC34-FE8999A40900}" srcOrd="0" destOrd="0" presId="urn:microsoft.com/office/officeart/2005/8/layout/orgChart1"/>
    <dgm:cxn modelId="{D6F69202-2649-45C8-AEB9-1CDD68877EC0}" type="presParOf" srcId="{DDFF9C34-2E33-4B31-BC34-FE8999A40900}" destId="{D94BE1F9-9425-43CF-893F-F36E6F57660A}" srcOrd="0" destOrd="0" presId="urn:microsoft.com/office/officeart/2005/8/layout/orgChart1"/>
    <dgm:cxn modelId="{D2D3382E-629A-407A-9D62-CE2DAEDA34F0}" type="presParOf" srcId="{DDFF9C34-2E33-4B31-BC34-FE8999A40900}" destId="{FF6B7EC4-F101-4828-BA15-DA569644708F}" srcOrd="1" destOrd="0" presId="urn:microsoft.com/office/officeart/2005/8/layout/orgChart1"/>
    <dgm:cxn modelId="{09647BA0-84C1-4806-949F-4D1620F6879E}" type="presParOf" srcId="{FAE23B7B-7BA6-4C25-8CCF-8174DF13C741}" destId="{834A3FE7-CBC5-44D8-9493-E7F22FD77039}" srcOrd="1" destOrd="0" presId="urn:microsoft.com/office/officeart/2005/8/layout/orgChart1"/>
    <dgm:cxn modelId="{A567896C-5476-4EC1-A0A6-2E6FCA95E5D7}" type="presParOf" srcId="{834A3FE7-CBC5-44D8-9493-E7F22FD77039}" destId="{526EF977-2848-4E4B-B125-C656D9A71B29}" srcOrd="0" destOrd="0" presId="urn:microsoft.com/office/officeart/2005/8/layout/orgChart1"/>
    <dgm:cxn modelId="{D4760409-9FE4-4073-8524-84F987701C30}" type="presParOf" srcId="{834A3FE7-CBC5-44D8-9493-E7F22FD77039}" destId="{32FA97F3-F1F6-4CCB-B020-0724CD930446}" srcOrd="1" destOrd="0" presId="urn:microsoft.com/office/officeart/2005/8/layout/orgChart1"/>
    <dgm:cxn modelId="{023CF691-4373-4BB4-9BB5-59DEBE990D75}" type="presParOf" srcId="{32FA97F3-F1F6-4CCB-B020-0724CD930446}" destId="{9EDF2366-F166-4170-9339-6ADEE9CB3811}" srcOrd="0" destOrd="0" presId="urn:microsoft.com/office/officeart/2005/8/layout/orgChart1"/>
    <dgm:cxn modelId="{BB03B5A7-0452-4995-B1BB-8C3AD90453E9}" type="presParOf" srcId="{9EDF2366-F166-4170-9339-6ADEE9CB3811}" destId="{64FC0279-5F25-41AA-B2C1-5C707733F16A}" srcOrd="0" destOrd="0" presId="urn:microsoft.com/office/officeart/2005/8/layout/orgChart1"/>
    <dgm:cxn modelId="{0B86462D-B29D-4E49-AB75-0BCB75EB2BC6}" type="presParOf" srcId="{9EDF2366-F166-4170-9339-6ADEE9CB3811}" destId="{39FB3B69-D8C7-444B-ADEF-79202BFE528D}" srcOrd="1" destOrd="0" presId="urn:microsoft.com/office/officeart/2005/8/layout/orgChart1"/>
    <dgm:cxn modelId="{92940856-4823-47D3-9980-4A63F08FA317}" type="presParOf" srcId="{32FA97F3-F1F6-4CCB-B020-0724CD930446}" destId="{08F6954E-1B82-4544-A78F-ECC3EA2EADCE}" srcOrd="1" destOrd="0" presId="urn:microsoft.com/office/officeart/2005/8/layout/orgChart1"/>
    <dgm:cxn modelId="{7C46F551-A76E-4646-8A0F-AB29900F7A5D}" type="presParOf" srcId="{32FA97F3-F1F6-4CCB-B020-0724CD930446}" destId="{0BA517D7-8434-4683-AEC1-E1348B97920D}" srcOrd="2" destOrd="0" presId="urn:microsoft.com/office/officeart/2005/8/layout/orgChart1"/>
    <dgm:cxn modelId="{EDB0F7CD-CDFE-47D8-A58F-7A6D1CD7AB99}" type="presParOf" srcId="{FAE23B7B-7BA6-4C25-8CCF-8174DF13C741}" destId="{CB50701D-D74F-497D-8372-CC70A70B9C20}" srcOrd="2" destOrd="0" presId="urn:microsoft.com/office/officeart/2005/8/layout/orgChart1"/>
    <dgm:cxn modelId="{ACFEFE68-803C-4557-A12C-F668B9D4D9D1}" type="presParOf" srcId="{EDC2E230-7477-4201-BA32-15654719E43A}" destId="{800D3AFD-8000-4BC7-9116-F16C50A4DC35}" srcOrd="2" destOrd="0" presId="urn:microsoft.com/office/officeart/2005/8/layout/orgChart1"/>
    <dgm:cxn modelId="{7143C568-3D80-42DC-91A4-DE5792A5AC87}" type="presParOf" srcId="{EDC2E230-7477-4201-BA32-15654719E43A}" destId="{39E1B85D-92C9-4654-8691-F002F20D7CFC}" srcOrd="3" destOrd="0" presId="urn:microsoft.com/office/officeart/2005/8/layout/orgChart1"/>
    <dgm:cxn modelId="{46213EF8-DDA0-4906-A47E-950CB9A78426}" type="presParOf" srcId="{39E1B85D-92C9-4654-8691-F002F20D7CFC}" destId="{F22D793C-4F6D-4A9F-9A59-AE098C8032AE}" srcOrd="0" destOrd="0" presId="urn:microsoft.com/office/officeart/2005/8/layout/orgChart1"/>
    <dgm:cxn modelId="{8D14186A-F382-41A1-8BCA-B9EE20167A8C}" type="presParOf" srcId="{F22D793C-4F6D-4A9F-9A59-AE098C8032AE}" destId="{355C869B-1DF5-4219-9A90-6CC1E906A956}" srcOrd="0" destOrd="0" presId="urn:microsoft.com/office/officeart/2005/8/layout/orgChart1"/>
    <dgm:cxn modelId="{DC7CE745-635D-486C-A56A-60DC09FD43EA}" type="presParOf" srcId="{F22D793C-4F6D-4A9F-9A59-AE098C8032AE}" destId="{35D82EF8-D8DD-469C-A1FE-8E1DA5F931E8}" srcOrd="1" destOrd="0" presId="urn:microsoft.com/office/officeart/2005/8/layout/orgChart1"/>
    <dgm:cxn modelId="{194C637B-E54E-49B0-8B93-6CF6371749F0}" type="presParOf" srcId="{39E1B85D-92C9-4654-8691-F002F20D7CFC}" destId="{47DC69C5-9E68-4D64-9457-A6E308D67FAB}" srcOrd="1" destOrd="0" presId="urn:microsoft.com/office/officeart/2005/8/layout/orgChart1"/>
    <dgm:cxn modelId="{4E1B7344-E289-4F64-83F8-DF899EBB3140}" type="presParOf" srcId="{47DC69C5-9E68-4D64-9457-A6E308D67FAB}" destId="{0EC2F8AD-EC05-4C08-8CEA-DE3364A1969E}" srcOrd="0" destOrd="0" presId="urn:microsoft.com/office/officeart/2005/8/layout/orgChart1"/>
    <dgm:cxn modelId="{59F966FA-019D-4C95-A3DD-D1F0BBC7BD67}" type="presParOf" srcId="{47DC69C5-9E68-4D64-9457-A6E308D67FAB}" destId="{127D525B-7D54-4E54-AAD4-E6AF3F821F78}" srcOrd="1" destOrd="0" presId="urn:microsoft.com/office/officeart/2005/8/layout/orgChart1"/>
    <dgm:cxn modelId="{6A72562E-11EF-4791-870A-976D9B07D550}" type="presParOf" srcId="{127D525B-7D54-4E54-AAD4-E6AF3F821F78}" destId="{780ECDC6-0EFA-454B-9CD4-433103E2A423}" srcOrd="0" destOrd="0" presId="urn:microsoft.com/office/officeart/2005/8/layout/orgChart1"/>
    <dgm:cxn modelId="{FA11879F-EADF-47CE-B433-781F0BA932E4}" type="presParOf" srcId="{780ECDC6-0EFA-454B-9CD4-433103E2A423}" destId="{71280A58-5207-4C27-AA98-92080AF97112}" srcOrd="0" destOrd="0" presId="urn:microsoft.com/office/officeart/2005/8/layout/orgChart1"/>
    <dgm:cxn modelId="{1528AA4E-1F22-40B7-A77A-EB1949B74554}" type="presParOf" srcId="{780ECDC6-0EFA-454B-9CD4-433103E2A423}" destId="{368F279E-DCCE-4FAC-9F9B-6D9973116034}" srcOrd="1" destOrd="0" presId="urn:microsoft.com/office/officeart/2005/8/layout/orgChart1"/>
    <dgm:cxn modelId="{7229B186-4DC8-4C49-844D-CA861D0F8AD3}" type="presParOf" srcId="{127D525B-7D54-4E54-AAD4-E6AF3F821F78}" destId="{D752862E-2BCE-434B-8F8F-0369A1597AE6}" srcOrd="1" destOrd="0" presId="urn:microsoft.com/office/officeart/2005/8/layout/orgChart1"/>
    <dgm:cxn modelId="{EBCFCE11-6C3D-4851-AB94-BF3DE9934258}" type="presParOf" srcId="{D752862E-2BCE-434B-8F8F-0369A1597AE6}" destId="{AEEE4707-861B-4E25-9DD1-59B0748C3BE4}" srcOrd="0" destOrd="0" presId="urn:microsoft.com/office/officeart/2005/8/layout/orgChart1"/>
    <dgm:cxn modelId="{861BA5F5-3150-4955-8685-3F01A1D14764}" type="presParOf" srcId="{D752862E-2BCE-434B-8F8F-0369A1597AE6}" destId="{4933A9CE-E12A-4099-8370-710CA750E3FC}" srcOrd="1" destOrd="0" presId="urn:microsoft.com/office/officeart/2005/8/layout/orgChart1"/>
    <dgm:cxn modelId="{EE5FADEB-F9B5-4D2A-8E5D-7E659D93FC86}" type="presParOf" srcId="{4933A9CE-E12A-4099-8370-710CA750E3FC}" destId="{51EA2AD4-A2FC-48D5-A85C-B9F90DC10449}" srcOrd="0" destOrd="0" presId="urn:microsoft.com/office/officeart/2005/8/layout/orgChart1"/>
    <dgm:cxn modelId="{92E63A52-DE44-4830-896F-321364AF6FD8}" type="presParOf" srcId="{51EA2AD4-A2FC-48D5-A85C-B9F90DC10449}" destId="{721B1D7E-BCF5-4C2A-9F02-80664E43CAFB}" srcOrd="0" destOrd="0" presId="urn:microsoft.com/office/officeart/2005/8/layout/orgChart1"/>
    <dgm:cxn modelId="{A83CDA85-734C-447C-B110-DFBAA748DC68}" type="presParOf" srcId="{51EA2AD4-A2FC-48D5-A85C-B9F90DC10449}" destId="{2593431E-E220-4D23-9930-74630DC62A08}" srcOrd="1" destOrd="0" presId="urn:microsoft.com/office/officeart/2005/8/layout/orgChart1"/>
    <dgm:cxn modelId="{959C5AAA-9AF4-4EE9-B472-911AAC5226BB}" type="presParOf" srcId="{4933A9CE-E12A-4099-8370-710CA750E3FC}" destId="{1DA2EB98-3EC8-4417-B521-9DDCDB326EB1}" srcOrd="1" destOrd="0" presId="urn:microsoft.com/office/officeart/2005/8/layout/orgChart1"/>
    <dgm:cxn modelId="{51A4CC4A-55CF-448C-A098-593FF60FF4BE}" type="presParOf" srcId="{4933A9CE-E12A-4099-8370-710CA750E3FC}" destId="{3B36C056-0826-49A1-ACA2-FB633AF74F9A}" srcOrd="2" destOrd="0" presId="urn:microsoft.com/office/officeart/2005/8/layout/orgChart1"/>
    <dgm:cxn modelId="{3E35CD5C-0292-486C-B8F5-4F8D3F5C5546}" type="presParOf" srcId="{127D525B-7D54-4E54-AAD4-E6AF3F821F78}" destId="{4659E86C-8FC3-4D35-9C39-113E5677F65A}" srcOrd="2" destOrd="0" presId="urn:microsoft.com/office/officeart/2005/8/layout/orgChart1"/>
    <dgm:cxn modelId="{4545D478-2DBF-43B6-8872-4287D6E8C5F8}" type="presParOf" srcId="{47DC69C5-9E68-4D64-9457-A6E308D67FAB}" destId="{86145CF8-E23A-4E15-B190-3734C1FD1E19}" srcOrd="2" destOrd="0" presId="urn:microsoft.com/office/officeart/2005/8/layout/orgChart1"/>
    <dgm:cxn modelId="{F952210B-3F26-40DC-A3F7-1620D296AEC5}" type="presParOf" srcId="{47DC69C5-9E68-4D64-9457-A6E308D67FAB}" destId="{1175CC7E-A7CF-4D68-9263-198D9392A1C3}" srcOrd="3" destOrd="0" presId="urn:microsoft.com/office/officeart/2005/8/layout/orgChart1"/>
    <dgm:cxn modelId="{B98817CC-5872-4F72-AB91-304F158CD071}" type="presParOf" srcId="{1175CC7E-A7CF-4D68-9263-198D9392A1C3}" destId="{73FA947D-368F-4112-AA33-D471437DAB66}" srcOrd="0" destOrd="0" presId="urn:microsoft.com/office/officeart/2005/8/layout/orgChart1"/>
    <dgm:cxn modelId="{B294DCB2-299C-4B2F-AE2C-DB03EB5050A2}" type="presParOf" srcId="{73FA947D-368F-4112-AA33-D471437DAB66}" destId="{406B1D8B-468A-4FA4-BC54-EFF1987E98C8}" srcOrd="0" destOrd="0" presId="urn:microsoft.com/office/officeart/2005/8/layout/orgChart1"/>
    <dgm:cxn modelId="{96323A23-175F-408A-B91F-722769FC925D}" type="presParOf" srcId="{73FA947D-368F-4112-AA33-D471437DAB66}" destId="{D641FB94-F53E-4DB3-A0E1-3A70CD74CF69}" srcOrd="1" destOrd="0" presId="urn:microsoft.com/office/officeart/2005/8/layout/orgChart1"/>
    <dgm:cxn modelId="{4897D72C-1F68-4251-9735-63143E8A2152}" type="presParOf" srcId="{1175CC7E-A7CF-4D68-9263-198D9392A1C3}" destId="{760EFECC-49ED-4074-9BB6-115008CB3219}" srcOrd="1" destOrd="0" presId="urn:microsoft.com/office/officeart/2005/8/layout/orgChart1"/>
    <dgm:cxn modelId="{467D0301-764C-4DAC-9FD1-0AC038C73949}" type="presParOf" srcId="{760EFECC-49ED-4074-9BB6-115008CB3219}" destId="{10EB4360-5DFE-4433-B3A6-C720B793BA10}" srcOrd="0" destOrd="0" presId="urn:microsoft.com/office/officeart/2005/8/layout/orgChart1"/>
    <dgm:cxn modelId="{8E5D85A5-F174-4558-9A1F-A56E3E24B608}" type="presParOf" srcId="{760EFECC-49ED-4074-9BB6-115008CB3219}" destId="{4D712ADC-B03F-420E-B13B-E1184B54987F}" srcOrd="1" destOrd="0" presId="urn:microsoft.com/office/officeart/2005/8/layout/orgChart1"/>
    <dgm:cxn modelId="{EC037E40-5D77-4FEA-BC66-35B842212525}" type="presParOf" srcId="{4D712ADC-B03F-420E-B13B-E1184B54987F}" destId="{B31612DE-6559-400A-9342-BB10E9783E46}" srcOrd="0" destOrd="0" presId="urn:microsoft.com/office/officeart/2005/8/layout/orgChart1"/>
    <dgm:cxn modelId="{0F20564B-AFCE-473A-BF92-F691898E055C}" type="presParOf" srcId="{B31612DE-6559-400A-9342-BB10E9783E46}" destId="{027DC5DF-D6A7-41DF-9834-007F055C5A79}" srcOrd="0" destOrd="0" presId="urn:microsoft.com/office/officeart/2005/8/layout/orgChart1"/>
    <dgm:cxn modelId="{53243D48-F2A0-454A-9FE1-D315C357E63B}" type="presParOf" srcId="{B31612DE-6559-400A-9342-BB10E9783E46}" destId="{A42390FE-C787-483A-832C-DDAF27966FAB}" srcOrd="1" destOrd="0" presId="urn:microsoft.com/office/officeart/2005/8/layout/orgChart1"/>
    <dgm:cxn modelId="{A9BE8F34-EAF6-4129-AECD-C36D7BDAC1B2}" type="presParOf" srcId="{4D712ADC-B03F-420E-B13B-E1184B54987F}" destId="{38249B88-9101-4C10-867D-E36660C4C815}" srcOrd="1" destOrd="0" presId="urn:microsoft.com/office/officeart/2005/8/layout/orgChart1"/>
    <dgm:cxn modelId="{301AA64C-A17B-4447-902F-F2D983B94452}" type="presParOf" srcId="{4D712ADC-B03F-420E-B13B-E1184B54987F}" destId="{C05E8068-6607-4D45-BF5C-7EC31E17B88D}" srcOrd="2" destOrd="0" presId="urn:microsoft.com/office/officeart/2005/8/layout/orgChart1"/>
    <dgm:cxn modelId="{86933F1E-2DEE-4888-A857-40B557CB1908}" type="presParOf" srcId="{1175CC7E-A7CF-4D68-9263-198D9392A1C3}" destId="{6C33D3CA-8DEF-4777-BB0A-9A985C7F48F1}" srcOrd="2" destOrd="0" presId="urn:microsoft.com/office/officeart/2005/8/layout/orgChart1"/>
    <dgm:cxn modelId="{EDA44BC1-9507-455A-9D23-1C19E4F9A9EA}" type="presParOf" srcId="{39E1B85D-92C9-4654-8691-F002F20D7CFC}" destId="{4EFB5390-9F08-4317-8CE1-8A41A78481B6}" srcOrd="2" destOrd="0" presId="urn:microsoft.com/office/officeart/2005/8/layout/orgChart1"/>
    <dgm:cxn modelId="{FDBD9BFC-4AC3-45D6-B46E-9AFC7FC9573F}" type="presParOf" srcId="{EDC2E230-7477-4201-BA32-15654719E43A}" destId="{23EEDFCE-AD3F-47A1-87F8-84C9E5DC95DC}" srcOrd="4" destOrd="0" presId="urn:microsoft.com/office/officeart/2005/8/layout/orgChart1"/>
    <dgm:cxn modelId="{A2078713-2114-4BCF-B714-C20D0C529829}" type="presParOf" srcId="{EDC2E230-7477-4201-BA32-15654719E43A}" destId="{14ADFC79-32D0-47B8-9A83-907A3DE24AEC}" srcOrd="5" destOrd="0" presId="urn:microsoft.com/office/officeart/2005/8/layout/orgChart1"/>
    <dgm:cxn modelId="{93751F52-6168-41DF-BF21-F5CEA7897FA4}" type="presParOf" srcId="{14ADFC79-32D0-47B8-9A83-907A3DE24AEC}" destId="{94F58472-A346-4115-B53A-90C078CFAEBC}" srcOrd="0" destOrd="0" presId="urn:microsoft.com/office/officeart/2005/8/layout/orgChart1"/>
    <dgm:cxn modelId="{73B089E0-D970-4FBE-B5A3-59B014CAC8B6}" type="presParOf" srcId="{94F58472-A346-4115-B53A-90C078CFAEBC}" destId="{0C575738-6E02-463F-9C9F-FD474BA6492A}" srcOrd="0" destOrd="0" presId="urn:microsoft.com/office/officeart/2005/8/layout/orgChart1"/>
    <dgm:cxn modelId="{B661F234-5356-4404-99A1-5B615DF40440}" type="presParOf" srcId="{94F58472-A346-4115-B53A-90C078CFAEBC}" destId="{2E0C53CD-557F-4FA3-BA4C-9D57F7031211}" srcOrd="1" destOrd="0" presId="urn:microsoft.com/office/officeart/2005/8/layout/orgChart1"/>
    <dgm:cxn modelId="{A376ECA1-962F-419F-BD25-677628C8F88E}" type="presParOf" srcId="{14ADFC79-32D0-47B8-9A83-907A3DE24AEC}" destId="{1A05484E-7840-4FFB-BF04-5953EF68FC91}" srcOrd="1" destOrd="0" presId="urn:microsoft.com/office/officeart/2005/8/layout/orgChart1"/>
    <dgm:cxn modelId="{034139A8-A0EF-4038-AF18-2FDCE033279A}" type="presParOf" srcId="{1A05484E-7840-4FFB-BF04-5953EF68FC91}" destId="{EEADF172-D11B-4E49-9D25-2F42D3396389}" srcOrd="0" destOrd="0" presId="urn:microsoft.com/office/officeart/2005/8/layout/orgChart1"/>
    <dgm:cxn modelId="{FBD82C48-328B-443B-95B2-77CC48932DF8}" type="presParOf" srcId="{1A05484E-7840-4FFB-BF04-5953EF68FC91}" destId="{53E265B2-7421-43D8-8C90-617E060A69A0}" srcOrd="1" destOrd="0" presId="urn:microsoft.com/office/officeart/2005/8/layout/orgChart1"/>
    <dgm:cxn modelId="{CCCA6B10-070B-4E66-B8FC-AE9B11C54041}" type="presParOf" srcId="{53E265B2-7421-43D8-8C90-617E060A69A0}" destId="{525C1C02-1F2F-4B66-BB48-4F5534A8478F}" srcOrd="0" destOrd="0" presId="urn:microsoft.com/office/officeart/2005/8/layout/orgChart1"/>
    <dgm:cxn modelId="{145307CF-1276-4D84-BAE2-99C213ECAF02}" type="presParOf" srcId="{525C1C02-1F2F-4B66-BB48-4F5534A8478F}" destId="{C7CE63EE-DF9F-40BF-95DC-69F0E015798D}" srcOrd="0" destOrd="0" presId="urn:microsoft.com/office/officeart/2005/8/layout/orgChart1"/>
    <dgm:cxn modelId="{3722EEB3-58DB-49F4-A905-1F32F7E900FF}" type="presParOf" srcId="{525C1C02-1F2F-4B66-BB48-4F5534A8478F}" destId="{79B9AEDA-D7DD-4DC7-AB4A-E9E25F7D239A}" srcOrd="1" destOrd="0" presId="urn:microsoft.com/office/officeart/2005/8/layout/orgChart1"/>
    <dgm:cxn modelId="{9161002C-C736-48FC-A957-C83271F20C34}" type="presParOf" srcId="{53E265B2-7421-43D8-8C90-617E060A69A0}" destId="{E4BDBC83-1A97-4F78-A67D-929442392064}" srcOrd="1" destOrd="0" presId="urn:microsoft.com/office/officeart/2005/8/layout/orgChart1"/>
    <dgm:cxn modelId="{A8693B1D-6F8B-4434-A22F-3DF1E1012775}" type="presParOf" srcId="{53E265B2-7421-43D8-8C90-617E060A69A0}" destId="{F88E2C05-F696-4ED0-9557-4E9A82053EBE}" srcOrd="2" destOrd="0" presId="urn:microsoft.com/office/officeart/2005/8/layout/orgChart1"/>
    <dgm:cxn modelId="{1D39FC12-3E4F-4E09-A108-1DCA67DFE24A}" type="presParOf" srcId="{14ADFC79-32D0-47B8-9A83-907A3DE24AEC}" destId="{83301568-3FFA-4737-B1A1-F4A13950FAE3}" srcOrd="2" destOrd="0" presId="urn:microsoft.com/office/officeart/2005/8/layout/orgChart1"/>
    <dgm:cxn modelId="{37D38282-A19C-437D-A141-41308F801953}" type="presParOf" srcId="{EF8D90E5-A4DA-40F6-B36E-100B9336B592}" destId="{472EB8E2-9DB3-474E-A050-DC7FB05997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73E67-8735-455C-8423-F7649DC927F2}">
      <dsp:nvSpPr>
        <dsp:cNvPr id="0" name=""/>
        <dsp:cNvSpPr/>
      </dsp:nvSpPr>
      <dsp:spPr>
        <a:xfrm>
          <a:off x="4110582" y="1611500"/>
          <a:ext cx="1970410" cy="736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097"/>
              </a:lnTo>
              <a:lnTo>
                <a:pt x="1970410" y="502097"/>
              </a:lnTo>
              <a:lnTo>
                <a:pt x="1970410" y="73678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9B0E1-EBEC-4DB1-BB01-2EB8E2ECA5E6}">
      <dsp:nvSpPr>
        <dsp:cNvPr id="0" name=""/>
        <dsp:cNvSpPr/>
      </dsp:nvSpPr>
      <dsp:spPr>
        <a:xfrm>
          <a:off x="2051821" y="1611500"/>
          <a:ext cx="2058761" cy="736784"/>
        </a:xfrm>
        <a:custGeom>
          <a:avLst/>
          <a:gdLst/>
          <a:ahLst/>
          <a:cxnLst/>
          <a:rect l="0" t="0" r="0" b="0"/>
          <a:pathLst>
            <a:path>
              <a:moveTo>
                <a:pt x="2058761" y="0"/>
              </a:moveTo>
              <a:lnTo>
                <a:pt x="2058761" y="502097"/>
              </a:lnTo>
              <a:lnTo>
                <a:pt x="0" y="502097"/>
              </a:lnTo>
              <a:lnTo>
                <a:pt x="0" y="73678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8FF3E-D9E3-425D-AE3F-B84589618808}">
      <dsp:nvSpPr>
        <dsp:cNvPr id="0" name=""/>
        <dsp:cNvSpPr/>
      </dsp:nvSpPr>
      <dsp:spPr>
        <a:xfrm>
          <a:off x="2523130" y="2817"/>
          <a:ext cx="3174905" cy="16086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796995-5A4D-4D2B-8EDB-F1D8AE216354}">
      <dsp:nvSpPr>
        <dsp:cNvPr id="0" name=""/>
        <dsp:cNvSpPr/>
      </dsp:nvSpPr>
      <dsp:spPr>
        <a:xfrm>
          <a:off x="2804614" y="270227"/>
          <a:ext cx="3174905" cy="1608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Brief </a:t>
          </a:r>
          <a:r>
            <a:rPr lang="en-GB" sz="1800" b="1" kern="1200" dirty="0" err="1" smtClean="0"/>
            <a:t>Wt</a:t>
          </a:r>
          <a:r>
            <a:rPr lang="en-GB" sz="1800" b="1" kern="1200" dirty="0" smtClean="0"/>
            <a:t> </a:t>
          </a:r>
          <a:r>
            <a:rPr lang="en-GB" sz="1800" b="1" kern="1200" dirty="0" err="1" smtClean="0"/>
            <a:t>Mgmt</a:t>
          </a:r>
          <a:r>
            <a:rPr lang="en-GB" sz="1800" b="1" kern="1200" dirty="0" smtClean="0"/>
            <a:t> Interventions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 Tailored advice and support Sign-posting to </a:t>
          </a:r>
          <a:r>
            <a:rPr lang="en-GB" sz="1500" kern="1200" dirty="0"/>
            <a:t>self-funded or free opportunities in their community. </a:t>
          </a:r>
        </a:p>
      </dsp:txBody>
      <dsp:txXfrm>
        <a:off x="2851731" y="317344"/>
        <a:ext cx="3080671" cy="1514448"/>
      </dsp:txXfrm>
    </dsp:sp>
    <dsp:sp modelId="{DD1BBCBC-77CF-4BFD-BE7D-EAA0D22B07AD}">
      <dsp:nvSpPr>
        <dsp:cNvPr id="0" name=""/>
        <dsp:cNvSpPr/>
      </dsp:nvSpPr>
      <dsp:spPr>
        <a:xfrm>
          <a:off x="362895" y="2348284"/>
          <a:ext cx="3377852" cy="160868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951FF2-F9D9-4AFB-81BE-F33E37397DB7}">
      <dsp:nvSpPr>
        <dsp:cNvPr id="0" name=""/>
        <dsp:cNvSpPr/>
      </dsp:nvSpPr>
      <dsp:spPr>
        <a:xfrm>
          <a:off x="644379" y="2615694"/>
          <a:ext cx="3377852" cy="1608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Wide Range of Front-line Professionals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2 year programme of training &gt;200 professionals trained. New training package in procurement</a:t>
          </a:r>
          <a:endParaRPr lang="en-GB" sz="1800" kern="1200" dirty="0"/>
        </a:p>
      </dsp:txBody>
      <dsp:txXfrm>
        <a:off x="691496" y="2662811"/>
        <a:ext cx="3283618" cy="1514448"/>
      </dsp:txXfrm>
    </dsp:sp>
    <dsp:sp modelId="{26BBB6AC-E114-4836-9F16-D21F32C80D43}">
      <dsp:nvSpPr>
        <dsp:cNvPr id="0" name=""/>
        <dsp:cNvSpPr/>
      </dsp:nvSpPr>
      <dsp:spPr>
        <a:xfrm>
          <a:off x="4303716" y="2348284"/>
          <a:ext cx="3554554" cy="160868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CB4CF83-68FB-4246-988D-8771A9FC3A59}">
      <dsp:nvSpPr>
        <dsp:cNvPr id="0" name=""/>
        <dsp:cNvSpPr/>
      </dsp:nvSpPr>
      <dsp:spPr>
        <a:xfrm>
          <a:off x="4585200" y="2615694"/>
          <a:ext cx="3554554" cy="1608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Healthy Lifestyles HUB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 P</a:t>
          </a:r>
          <a:r>
            <a:rPr lang="en-GB" sz="1800" kern="1200" dirty="0"/>
            <a:t>rovide up to 4 phone-based support calls . Provide a tailored self-help guide, including local </a:t>
          </a:r>
          <a:r>
            <a:rPr lang="en-GB" sz="1800" kern="1200" dirty="0" smtClean="0"/>
            <a:t>information, use of GAD.</a:t>
          </a:r>
          <a:endParaRPr lang="en-GB" sz="1800" kern="1200" dirty="0"/>
        </a:p>
      </dsp:txBody>
      <dsp:txXfrm>
        <a:off x="4632317" y="2662811"/>
        <a:ext cx="3460320" cy="1514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EF977-2848-4E4B-B125-C656D9A71B29}">
      <dsp:nvSpPr>
        <dsp:cNvPr id="0" name=""/>
        <dsp:cNvSpPr/>
      </dsp:nvSpPr>
      <dsp:spPr>
        <a:xfrm>
          <a:off x="3412908" y="3127707"/>
          <a:ext cx="367790" cy="1188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8255"/>
              </a:lnTo>
              <a:lnTo>
                <a:pt x="367790" y="11882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DE8DA-695C-41F6-958F-8CE9D3BA332E}">
      <dsp:nvSpPr>
        <dsp:cNvPr id="0" name=""/>
        <dsp:cNvSpPr/>
      </dsp:nvSpPr>
      <dsp:spPr>
        <a:xfrm>
          <a:off x="2871476" y="1293660"/>
          <a:ext cx="1574697" cy="542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232"/>
              </a:lnTo>
              <a:lnTo>
                <a:pt x="1574697" y="271232"/>
              </a:lnTo>
              <a:lnTo>
                <a:pt x="1574697" y="5424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28C26-B2D9-44A6-B795-986C2F14CC17}">
      <dsp:nvSpPr>
        <dsp:cNvPr id="0" name=""/>
        <dsp:cNvSpPr/>
      </dsp:nvSpPr>
      <dsp:spPr>
        <a:xfrm>
          <a:off x="287279" y="3127707"/>
          <a:ext cx="387474" cy="1188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8255"/>
              </a:lnTo>
              <a:lnTo>
                <a:pt x="387474" y="11882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823EE-64E5-47DA-A050-5FD7B5F51AF5}">
      <dsp:nvSpPr>
        <dsp:cNvPr id="0" name=""/>
        <dsp:cNvSpPr/>
      </dsp:nvSpPr>
      <dsp:spPr>
        <a:xfrm>
          <a:off x="1320544" y="1293660"/>
          <a:ext cx="1550931" cy="542464"/>
        </a:xfrm>
        <a:custGeom>
          <a:avLst/>
          <a:gdLst/>
          <a:ahLst/>
          <a:cxnLst/>
          <a:rect l="0" t="0" r="0" b="0"/>
          <a:pathLst>
            <a:path>
              <a:moveTo>
                <a:pt x="1550931" y="0"/>
              </a:moveTo>
              <a:lnTo>
                <a:pt x="1550931" y="271232"/>
              </a:lnTo>
              <a:lnTo>
                <a:pt x="0" y="271232"/>
              </a:lnTo>
              <a:lnTo>
                <a:pt x="0" y="5424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D849A-FB17-484C-AA14-E78E372034F5}">
      <dsp:nvSpPr>
        <dsp:cNvPr id="0" name=""/>
        <dsp:cNvSpPr/>
      </dsp:nvSpPr>
      <dsp:spPr>
        <a:xfrm>
          <a:off x="1579894" y="2078"/>
          <a:ext cx="2583164" cy="1291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/>
            <a:t>Assess BMI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/>
            <a:t>16 years+ years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/>
            <a:t>Ready to make behaviour change </a:t>
          </a:r>
          <a:endParaRPr lang="en-GB" sz="1400" kern="1200"/>
        </a:p>
      </dsp:txBody>
      <dsp:txXfrm>
        <a:off x="1579894" y="2078"/>
        <a:ext cx="2583164" cy="1291582"/>
      </dsp:txXfrm>
    </dsp:sp>
    <dsp:sp modelId="{E5C98C8E-51B4-469D-A0BC-50B3BDD1C598}">
      <dsp:nvSpPr>
        <dsp:cNvPr id="0" name=""/>
        <dsp:cNvSpPr/>
      </dsp:nvSpPr>
      <dsp:spPr>
        <a:xfrm>
          <a:off x="28962" y="1836124"/>
          <a:ext cx="2583164" cy="1291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BMI 25 - 50 kg/m</a:t>
          </a:r>
          <a:r>
            <a:rPr lang="en-GB" sz="1400" kern="1200" baseline="30000"/>
            <a:t>2</a:t>
          </a:r>
          <a:r>
            <a:rPr lang="en-GB" sz="1400" kern="1200"/>
            <a:t>*</a:t>
          </a:r>
        </a:p>
      </dsp:txBody>
      <dsp:txXfrm>
        <a:off x="28962" y="1836124"/>
        <a:ext cx="2583164" cy="1291582"/>
      </dsp:txXfrm>
    </dsp:sp>
    <dsp:sp modelId="{C7463952-0D3A-442B-96C5-FEA56608F4DF}">
      <dsp:nvSpPr>
        <dsp:cNvPr id="0" name=""/>
        <dsp:cNvSpPr/>
      </dsp:nvSpPr>
      <dsp:spPr>
        <a:xfrm>
          <a:off x="674753" y="3670171"/>
          <a:ext cx="2583164" cy="129158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REFER to HUB</a:t>
          </a:r>
          <a:r>
            <a:rPr lang="en-GB" sz="1400" kern="1200" baseline="30000"/>
            <a:t>1</a:t>
          </a:r>
          <a:r>
            <a:rPr lang="en-GB" sz="1400" kern="1200"/>
            <a:t>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    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Community based Weight Management Service   (Tier 1 or 2)</a:t>
          </a:r>
        </a:p>
      </dsp:txBody>
      <dsp:txXfrm>
        <a:off x="674753" y="3670171"/>
        <a:ext cx="2583164" cy="1291582"/>
      </dsp:txXfrm>
    </dsp:sp>
    <dsp:sp modelId="{78AD3988-CDB7-4B1A-94B6-09AC3E526ACD}">
      <dsp:nvSpPr>
        <dsp:cNvPr id="0" name=""/>
        <dsp:cNvSpPr/>
      </dsp:nvSpPr>
      <dsp:spPr>
        <a:xfrm>
          <a:off x="3154591" y="1836124"/>
          <a:ext cx="2583164" cy="1291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BMI 50* kg/m</a:t>
          </a:r>
          <a:r>
            <a:rPr lang="en-GB" sz="1400" kern="1200" baseline="30000"/>
            <a:t>2</a:t>
          </a:r>
          <a:r>
            <a:rPr lang="en-GB" sz="1400" kern="1200"/>
            <a:t>+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OR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 those eligible for Tier 3 who have successfully completed Tier 2</a:t>
          </a:r>
        </a:p>
      </dsp:txBody>
      <dsp:txXfrm>
        <a:off x="3154591" y="1836124"/>
        <a:ext cx="2583164" cy="1291582"/>
      </dsp:txXfrm>
    </dsp:sp>
    <dsp:sp modelId="{64FC0279-5F25-41AA-B2C1-5C707733F16A}">
      <dsp:nvSpPr>
        <dsp:cNvPr id="0" name=""/>
        <dsp:cNvSpPr/>
      </dsp:nvSpPr>
      <dsp:spPr>
        <a:xfrm>
          <a:off x="3780699" y="3670171"/>
          <a:ext cx="2583164" cy="129158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>
              <a:solidFill>
                <a:sysClr val="windowText" lastClr="000000"/>
              </a:solidFill>
            </a:rPr>
            <a:t>REFER  to DRSS</a:t>
          </a:r>
          <a:r>
            <a:rPr lang="en-GB" sz="1400" kern="1200" baseline="30000">
              <a:solidFill>
                <a:sysClr val="windowText" lastClr="000000"/>
              </a:solidFill>
            </a:rPr>
            <a:t>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>
              <a:solidFill>
                <a:sysClr val="windowText" lastClr="000000"/>
              </a:solidFill>
            </a:rPr>
            <a:t>(formerly DART)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>
            <a:solidFill>
              <a:sysClr val="windowText" lastClr="00000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>
              <a:solidFill>
                <a:sysClr val="windowText" lastClr="000000"/>
              </a:solidFill>
            </a:rPr>
            <a:t>For referral  to Specialist Service (tier3)</a:t>
          </a:r>
        </a:p>
      </dsp:txBody>
      <dsp:txXfrm>
        <a:off x="3780699" y="3670171"/>
        <a:ext cx="2583164" cy="12915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EF977-2848-4E4B-B125-C656D9A71B29}">
      <dsp:nvSpPr>
        <dsp:cNvPr id="0" name=""/>
        <dsp:cNvSpPr/>
      </dsp:nvSpPr>
      <dsp:spPr>
        <a:xfrm>
          <a:off x="3412462" y="3127447"/>
          <a:ext cx="367742" cy="1188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8100"/>
              </a:lnTo>
              <a:lnTo>
                <a:pt x="367742" y="11881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DE8DA-695C-41F6-958F-8CE9D3BA332E}">
      <dsp:nvSpPr>
        <dsp:cNvPr id="0" name=""/>
        <dsp:cNvSpPr/>
      </dsp:nvSpPr>
      <dsp:spPr>
        <a:xfrm>
          <a:off x="2882982" y="1293640"/>
          <a:ext cx="1562610" cy="542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196"/>
              </a:lnTo>
              <a:lnTo>
                <a:pt x="1562610" y="271196"/>
              </a:lnTo>
              <a:lnTo>
                <a:pt x="1562610" y="5423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28C26-B2D9-44A6-B795-986C2F14CC17}">
      <dsp:nvSpPr>
        <dsp:cNvPr id="0" name=""/>
        <dsp:cNvSpPr/>
      </dsp:nvSpPr>
      <dsp:spPr>
        <a:xfrm>
          <a:off x="287241" y="3127447"/>
          <a:ext cx="387424" cy="1188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8100"/>
              </a:lnTo>
              <a:lnTo>
                <a:pt x="387424" y="11881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823EE-64E5-47DA-A050-5FD7B5F51AF5}">
      <dsp:nvSpPr>
        <dsp:cNvPr id="0" name=""/>
        <dsp:cNvSpPr/>
      </dsp:nvSpPr>
      <dsp:spPr>
        <a:xfrm>
          <a:off x="1320372" y="1293640"/>
          <a:ext cx="1562610" cy="542393"/>
        </a:xfrm>
        <a:custGeom>
          <a:avLst/>
          <a:gdLst/>
          <a:ahLst/>
          <a:cxnLst/>
          <a:rect l="0" t="0" r="0" b="0"/>
          <a:pathLst>
            <a:path>
              <a:moveTo>
                <a:pt x="1562610" y="0"/>
              </a:moveTo>
              <a:lnTo>
                <a:pt x="1562610" y="271196"/>
              </a:lnTo>
              <a:lnTo>
                <a:pt x="0" y="271196"/>
              </a:lnTo>
              <a:lnTo>
                <a:pt x="0" y="5423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D849A-FB17-484C-AA14-E78E372034F5}">
      <dsp:nvSpPr>
        <dsp:cNvPr id="0" name=""/>
        <dsp:cNvSpPr/>
      </dsp:nvSpPr>
      <dsp:spPr>
        <a:xfrm>
          <a:off x="1591569" y="2227"/>
          <a:ext cx="2582826" cy="1291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/>
            <a:t>Assess BMI </a:t>
          </a:r>
          <a:endParaRPr lang="en-GB" sz="1400" kern="1200"/>
        </a:p>
      </dsp:txBody>
      <dsp:txXfrm>
        <a:off x="1591569" y="2227"/>
        <a:ext cx="2582826" cy="1291413"/>
      </dsp:txXfrm>
    </dsp:sp>
    <dsp:sp modelId="{E5C98C8E-51B4-469D-A0BC-50B3BDD1C598}">
      <dsp:nvSpPr>
        <dsp:cNvPr id="0" name=""/>
        <dsp:cNvSpPr/>
      </dsp:nvSpPr>
      <dsp:spPr>
        <a:xfrm>
          <a:off x="28958" y="1836034"/>
          <a:ext cx="2582826" cy="1291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BMI&lt; 35*                 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OR                           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BMI 35-40 and </a:t>
          </a:r>
          <a:r>
            <a:rPr lang="en-GB" sz="1400" b="1" kern="1200"/>
            <a:t>no</a:t>
          </a:r>
          <a:r>
            <a:rPr lang="en-GB" sz="1400" kern="1200"/>
            <a:t> co-morbidities</a:t>
          </a:r>
        </a:p>
      </dsp:txBody>
      <dsp:txXfrm>
        <a:off x="28958" y="1836034"/>
        <a:ext cx="2582826" cy="1291413"/>
      </dsp:txXfrm>
    </dsp:sp>
    <dsp:sp modelId="{C7463952-0D3A-442B-96C5-FEA56608F4DF}">
      <dsp:nvSpPr>
        <dsp:cNvPr id="0" name=""/>
        <dsp:cNvSpPr/>
      </dsp:nvSpPr>
      <dsp:spPr>
        <a:xfrm>
          <a:off x="674665" y="3669841"/>
          <a:ext cx="2582826" cy="1291413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REFER to HUB</a:t>
          </a:r>
          <a:r>
            <a:rPr lang="en-GB" sz="1400" kern="1200">
              <a:solidFill>
                <a:schemeClr val="bg1"/>
              </a:solidFill>
            </a:rPr>
            <a:t> </a:t>
          </a:r>
          <a:r>
            <a:rPr lang="en-GB" sz="1400" kern="1200" baseline="30000">
              <a:solidFill>
                <a:schemeClr val="bg1"/>
              </a:solidFill>
            </a:rPr>
            <a:t>2 </a:t>
          </a:r>
          <a:r>
            <a:rPr lang="en-GB" sz="1400" kern="1200">
              <a:solidFill>
                <a:schemeClr val="bg1"/>
              </a:solidFill>
            </a:rPr>
            <a:t> </a:t>
          </a:r>
          <a:r>
            <a:rPr lang="en-GB" sz="1400" kern="120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    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Community based Weight Management Service   (Tier 1 or 2)</a:t>
          </a:r>
        </a:p>
      </dsp:txBody>
      <dsp:txXfrm>
        <a:off x="674665" y="3669841"/>
        <a:ext cx="2582826" cy="1291413"/>
      </dsp:txXfrm>
    </dsp:sp>
    <dsp:sp modelId="{78AD3988-CDB7-4B1A-94B6-09AC3E526ACD}">
      <dsp:nvSpPr>
        <dsp:cNvPr id="0" name=""/>
        <dsp:cNvSpPr/>
      </dsp:nvSpPr>
      <dsp:spPr>
        <a:xfrm>
          <a:off x="3154179" y="1836034"/>
          <a:ext cx="2582826" cy="1291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BMI 35-40* </a:t>
          </a:r>
          <a:r>
            <a:rPr lang="en-GB" sz="1400" b="1" kern="1200"/>
            <a:t>with</a:t>
          </a:r>
          <a:r>
            <a:rPr lang="en-GB" sz="1400" kern="1200"/>
            <a:t> co-morbidities                 OR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BMI 40+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OR  those eligible for Tier 3 who have successfully completed Tier 2</a:t>
          </a:r>
        </a:p>
      </dsp:txBody>
      <dsp:txXfrm>
        <a:off x="3154179" y="1836034"/>
        <a:ext cx="2582826" cy="1291413"/>
      </dsp:txXfrm>
    </dsp:sp>
    <dsp:sp modelId="{64FC0279-5F25-41AA-B2C1-5C707733F16A}">
      <dsp:nvSpPr>
        <dsp:cNvPr id="0" name=""/>
        <dsp:cNvSpPr/>
      </dsp:nvSpPr>
      <dsp:spPr>
        <a:xfrm>
          <a:off x="3780205" y="3669841"/>
          <a:ext cx="2582826" cy="1291413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>
              <a:solidFill>
                <a:sysClr val="windowText" lastClr="000000"/>
              </a:solidFill>
            </a:rPr>
            <a:t>REFER  to DRSS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>
              <a:solidFill>
                <a:sysClr val="windowText" lastClr="000000"/>
              </a:solidFill>
            </a:rPr>
            <a:t>(formerly DART)</a:t>
          </a:r>
          <a:r>
            <a:rPr lang="en-GB" sz="1400" kern="1200" baseline="30000">
              <a:solidFill>
                <a:sysClr val="windowText" lastClr="000000"/>
              </a:solidFill>
            </a:rPr>
            <a:t>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>
            <a:solidFill>
              <a:sysClr val="windowText" lastClr="00000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>
              <a:solidFill>
                <a:sysClr val="windowText" lastClr="000000"/>
              </a:solidFill>
            </a:rPr>
            <a:t>Who will triage to either Specialist Service or Community based Weight Management Service (Tier2)</a:t>
          </a:r>
        </a:p>
      </dsp:txBody>
      <dsp:txXfrm>
        <a:off x="3780205" y="3669841"/>
        <a:ext cx="2582826" cy="12914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DF172-D11B-4E49-9D25-2F42D3396389}">
      <dsp:nvSpPr>
        <dsp:cNvPr id="0" name=""/>
        <dsp:cNvSpPr/>
      </dsp:nvSpPr>
      <dsp:spPr>
        <a:xfrm>
          <a:off x="5853932" y="3190309"/>
          <a:ext cx="235303" cy="721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1598"/>
              </a:lnTo>
              <a:lnTo>
                <a:pt x="235303" y="7215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EDFCE-AD3F-47A1-87F8-84C9E5DC95DC}">
      <dsp:nvSpPr>
        <dsp:cNvPr id="0" name=""/>
        <dsp:cNvSpPr/>
      </dsp:nvSpPr>
      <dsp:spPr>
        <a:xfrm>
          <a:off x="3634233" y="2076538"/>
          <a:ext cx="2847175" cy="329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12"/>
              </a:lnTo>
              <a:lnTo>
                <a:pt x="2847175" y="164712"/>
              </a:lnTo>
              <a:lnTo>
                <a:pt x="2847175" y="329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B4360-5DFE-4433-B3A6-C720B793BA10}">
      <dsp:nvSpPr>
        <dsp:cNvPr id="0" name=""/>
        <dsp:cNvSpPr/>
      </dsp:nvSpPr>
      <dsp:spPr>
        <a:xfrm>
          <a:off x="4347988" y="4304081"/>
          <a:ext cx="235303" cy="721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1598"/>
              </a:lnTo>
              <a:lnTo>
                <a:pt x="235303" y="7215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45CF8-E23A-4E15-B190-3734C1FD1E19}">
      <dsp:nvSpPr>
        <dsp:cNvPr id="0" name=""/>
        <dsp:cNvSpPr/>
      </dsp:nvSpPr>
      <dsp:spPr>
        <a:xfrm>
          <a:off x="4026406" y="3190309"/>
          <a:ext cx="949058" cy="329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12"/>
              </a:lnTo>
              <a:lnTo>
                <a:pt x="949058" y="164712"/>
              </a:lnTo>
              <a:lnTo>
                <a:pt x="949058" y="3294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E4707-861B-4E25-9DD1-59B0748C3BE4}">
      <dsp:nvSpPr>
        <dsp:cNvPr id="0" name=""/>
        <dsp:cNvSpPr/>
      </dsp:nvSpPr>
      <dsp:spPr>
        <a:xfrm>
          <a:off x="2449871" y="4304081"/>
          <a:ext cx="235303" cy="721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1598"/>
              </a:lnTo>
              <a:lnTo>
                <a:pt x="235303" y="7215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2F8AD-EC05-4C08-8CEA-DE3364A1969E}">
      <dsp:nvSpPr>
        <dsp:cNvPr id="0" name=""/>
        <dsp:cNvSpPr/>
      </dsp:nvSpPr>
      <dsp:spPr>
        <a:xfrm>
          <a:off x="3077347" y="3190309"/>
          <a:ext cx="949058" cy="329425"/>
        </a:xfrm>
        <a:custGeom>
          <a:avLst/>
          <a:gdLst/>
          <a:ahLst/>
          <a:cxnLst/>
          <a:rect l="0" t="0" r="0" b="0"/>
          <a:pathLst>
            <a:path>
              <a:moveTo>
                <a:pt x="949058" y="0"/>
              </a:moveTo>
              <a:lnTo>
                <a:pt x="949058" y="164712"/>
              </a:lnTo>
              <a:lnTo>
                <a:pt x="0" y="164712"/>
              </a:lnTo>
              <a:lnTo>
                <a:pt x="0" y="3294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0D3AFD-8000-4BC7-9116-F16C50A4DC35}">
      <dsp:nvSpPr>
        <dsp:cNvPr id="0" name=""/>
        <dsp:cNvSpPr/>
      </dsp:nvSpPr>
      <dsp:spPr>
        <a:xfrm>
          <a:off x="3634233" y="2076538"/>
          <a:ext cx="392172" cy="329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12"/>
              </a:lnTo>
              <a:lnTo>
                <a:pt x="392172" y="164712"/>
              </a:lnTo>
              <a:lnTo>
                <a:pt x="392172" y="329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EF977-2848-4E4B-B125-C656D9A71B29}">
      <dsp:nvSpPr>
        <dsp:cNvPr id="0" name=""/>
        <dsp:cNvSpPr/>
      </dsp:nvSpPr>
      <dsp:spPr>
        <a:xfrm>
          <a:off x="159581" y="3190309"/>
          <a:ext cx="235303" cy="721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1598"/>
              </a:lnTo>
              <a:lnTo>
                <a:pt x="235303" y="7215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6E5F9-87EA-4C4C-B4F1-A208A423E831}">
      <dsp:nvSpPr>
        <dsp:cNvPr id="0" name=""/>
        <dsp:cNvSpPr/>
      </dsp:nvSpPr>
      <dsp:spPr>
        <a:xfrm>
          <a:off x="787057" y="2076538"/>
          <a:ext cx="2847175" cy="329425"/>
        </a:xfrm>
        <a:custGeom>
          <a:avLst/>
          <a:gdLst/>
          <a:ahLst/>
          <a:cxnLst/>
          <a:rect l="0" t="0" r="0" b="0"/>
          <a:pathLst>
            <a:path>
              <a:moveTo>
                <a:pt x="2847175" y="0"/>
              </a:moveTo>
              <a:lnTo>
                <a:pt x="2847175" y="164712"/>
              </a:lnTo>
              <a:lnTo>
                <a:pt x="0" y="164712"/>
              </a:lnTo>
              <a:lnTo>
                <a:pt x="0" y="329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79A95-1F5C-4CD9-B2EA-6BC8F7378E0A}">
      <dsp:nvSpPr>
        <dsp:cNvPr id="0" name=""/>
        <dsp:cNvSpPr/>
      </dsp:nvSpPr>
      <dsp:spPr>
        <a:xfrm>
          <a:off x="2849887" y="1292192"/>
          <a:ext cx="1568691" cy="78434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REFERAL</a:t>
          </a:r>
          <a:r>
            <a:rPr lang="en-GB" sz="1300" kern="1200" baseline="0" dirty="0"/>
            <a:t> to </a:t>
          </a:r>
          <a:r>
            <a:rPr lang="en-GB" sz="1300" kern="1200" baseline="0" dirty="0" smtClean="0"/>
            <a:t>DRSS</a:t>
          </a:r>
          <a:endParaRPr lang="en-GB" sz="1300" kern="1200" dirty="0"/>
        </a:p>
      </dsp:txBody>
      <dsp:txXfrm>
        <a:off x="2849887" y="1292192"/>
        <a:ext cx="1568691" cy="784345"/>
      </dsp:txXfrm>
    </dsp:sp>
    <dsp:sp modelId="{D94BE1F9-9425-43CF-893F-F36E6F57660A}">
      <dsp:nvSpPr>
        <dsp:cNvPr id="0" name=""/>
        <dsp:cNvSpPr/>
      </dsp:nvSpPr>
      <dsp:spPr>
        <a:xfrm>
          <a:off x="2711" y="2405963"/>
          <a:ext cx="1568691" cy="784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/>
            <a:t>Diabetes?                      Y</a:t>
          </a:r>
        </a:p>
      </dsp:txBody>
      <dsp:txXfrm>
        <a:off x="2711" y="2405963"/>
        <a:ext cx="1568691" cy="784345"/>
      </dsp:txXfrm>
    </dsp:sp>
    <dsp:sp modelId="{64FC0279-5F25-41AA-B2C1-5C707733F16A}">
      <dsp:nvSpPr>
        <dsp:cNvPr id="0" name=""/>
        <dsp:cNvSpPr/>
      </dsp:nvSpPr>
      <dsp:spPr>
        <a:xfrm>
          <a:off x="394884" y="3519735"/>
          <a:ext cx="1568691" cy="784345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>
              <a:solidFill>
                <a:sysClr val="windowText" lastClr="000000"/>
              </a:solidFill>
            </a:rPr>
            <a:t>REFER  Specialist Service</a:t>
          </a:r>
        </a:p>
      </dsp:txBody>
      <dsp:txXfrm>
        <a:off x="394884" y="3519735"/>
        <a:ext cx="1568691" cy="784345"/>
      </dsp:txXfrm>
    </dsp:sp>
    <dsp:sp modelId="{355C869B-1DF5-4219-9A90-6CC1E906A956}">
      <dsp:nvSpPr>
        <dsp:cNvPr id="0" name=""/>
        <dsp:cNvSpPr/>
      </dsp:nvSpPr>
      <dsp:spPr>
        <a:xfrm>
          <a:off x="3242060" y="2405963"/>
          <a:ext cx="1568691" cy="784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/>
            <a:t>Diabetes?                      N</a:t>
          </a:r>
        </a:p>
      </dsp:txBody>
      <dsp:txXfrm>
        <a:off x="3242060" y="2405963"/>
        <a:ext cx="1568691" cy="784345"/>
      </dsp:txXfrm>
    </dsp:sp>
    <dsp:sp modelId="{71280A58-5207-4C27-AA98-92080AF97112}">
      <dsp:nvSpPr>
        <dsp:cNvPr id="0" name=""/>
        <dsp:cNvSpPr/>
      </dsp:nvSpPr>
      <dsp:spPr>
        <a:xfrm>
          <a:off x="2293001" y="3519735"/>
          <a:ext cx="1568691" cy="784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0" kern="1200"/>
            <a:t>YES</a:t>
          </a:r>
          <a:r>
            <a:rPr lang="en-GB" sz="1300" b="1" kern="1200"/>
            <a:t> to either of</a:t>
          </a:r>
          <a:r>
            <a:rPr lang="en-GB" sz="1300" kern="1200"/>
            <a:t>:  eating disorders, multiple therapies or signif psych problems</a:t>
          </a:r>
        </a:p>
      </dsp:txBody>
      <dsp:txXfrm>
        <a:off x="2293001" y="3519735"/>
        <a:ext cx="1568691" cy="784345"/>
      </dsp:txXfrm>
    </dsp:sp>
    <dsp:sp modelId="{721B1D7E-BCF5-4C2A-9F02-80664E43CAFB}">
      <dsp:nvSpPr>
        <dsp:cNvPr id="0" name=""/>
        <dsp:cNvSpPr/>
      </dsp:nvSpPr>
      <dsp:spPr>
        <a:xfrm>
          <a:off x="2685174" y="4633506"/>
          <a:ext cx="1568691" cy="784345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>
              <a:solidFill>
                <a:sysClr val="windowText" lastClr="000000"/>
              </a:solidFill>
            </a:rPr>
            <a:t>REFER  to Specialist Service</a:t>
          </a:r>
        </a:p>
      </dsp:txBody>
      <dsp:txXfrm>
        <a:off x="2685174" y="4633506"/>
        <a:ext cx="1568691" cy="784345"/>
      </dsp:txXfrm>
    </dsp:sp>
    <dsp:sp modelId="{406B1D8B-468A-4FA4-BC54-EFF1987E98C8}">
      <dsp:nvSpPr>
        <dsp:cNvPr id="0" name=""/>
        <dsp:cNvSpPr/>
      </dsp:nvSpPr>
      <dsp:spPr>
        <a:xfrm>
          <a:off x="4191119" y="3519735"/>
          <a:ext cx="1568691" cy="784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/>
            <a:t>NO</a:t>
          </a:r>
          <a:r>
            <a:rPr lang="en-GB" sz="1300" kern="1200"/>
            <a:t> to any of:        eating disorders, multiple therapies, signif psych problems</a:t>
          </a:r>
        </a:p>
      </dsp:txBody>
      <dsp:txXfrm>
        <a:off x="4191119" y="3519735"/>
        <a:ext cx="1568691" cy="784345"/>
      </dsp:txXfrm>
    </dsp:sp>
    <dsp:sp modelId="{027DC5DF-D6A7-41DF-9834-007F055C5A79}">
      <dsp:nvSpPr>
        <dsp:cNvPr id="0" name=""/>
        <dsp:cNvSpPr/>
      </dsp:nvSpPr>
      <dsp:spPr>
        <a:xfrm>
          <a:off x="4583292" y="4633506"/>
          <a:ext cx="1568691" cy="784345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/>
            <a:t>REFER to HUB            Wt Mgmt Service   (Tier 2)</a:t>
          </a:r>
        </a:p>
      </dsp:txBody>
      <dsp:txXfrm>
        <a:off x="4583292" y="4633506"/>
        <a:ext cx="1568691" cy="784345"/>
      </dsp:txXfrm>
    </dsp:sp>
    <dsp:sp modelId="{0C575738-6E02-463F-9C9F-FD474BA6492A}">
      <dsp:nvSpPr>
        <dsp:cNvPr id="0" name=""/>
        <dsp:cNvSpPr/>
      </dsp:nvSpPr>
      <dsp:spPr>
        <a:xfrm>
          <a:off x="5697063" y="2405963"/>
          <a:ext cx="1568691" cy="784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/>
            <a:t>Successful completion of Tier 2 and eligibility  for Tier 3 confirmed </a:t>
          </a:r>
        </a:p>
      </dsp:txBody>
      <dsp:txXfrm>
        <a:off x="5697063" y="2405963"/>
        <a:ext cx="1568691" cy="784345"/>
      </dsp:txXfrm>
    </dsp:sp>
    <dsp:sp modelId="{C7CE63EE-DF9F-40BF-95DC-69F0E015798D}">
      <dsp:nvSpPr>
        <dsp:cNvPr id="0" name=""/>
        <dsp:cNvSpPr/>
      </dsp:nvSpPr>
      <dsp:spPr>
        <a:xfrm>
          <a:off x="6089236" y="3519735"/>
          <a:ext cx="1568691" cy="784345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>
              <a:solidFill>
                <a:sysClr val="windowText" lastClr="000000"/>
              </a:solidFill>
            </a:rPr>
            <a:t>REFER Specialist Service</a:t>
          </a:r>
        </a:p>
      </dsp:txBody>
      <dsp:txXfrm>
        <a:off x="6089236" y="3519735"/>
        <a:ext cx="1568691" cy="784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F3820-2B08-46C1-9401-AA3D3982923A}" type="datetimeFigureOut">
              <a:rPr lang="en-GB" smtClean="0"/>
              <a:t>05/06/2014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DDE32-1A15-4D8B-936A-516E6F5D2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117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60F95-F798-47A2-9704-60E318804FC6}" type="datetimeFigureOut">
              <a:rPr lang="en-GB" smtClean="0"/>
              <a:t>05/06/2014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233DC-1BCD-445D-AC73-B0060CD6B5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31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233DC-1BCD-445D-AC73-B0060CD6B5E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8920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233DC-1BCD-445D-AC73-B0060CD6B5E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451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err="1" smtClean="0">
                <a:solidFill>
                  <a:schemeClr val="bg2"/>
                </a:solidFill>
              </a:rPr>
              <a:t>Braunton</a:t>
            </a:r>
            <a:r>
              <a:rPr lang="en-GB" sz="1200" dirty="0" smtClean="0">
                <a:solidFill>
                  <a:schemeClr val="bg2"/>
                </a:solidFill>
              </a:rPr>
              <a:t> </a:t>
            </a:r>
          </a:p>
          <a:p>
            <a:r>
              <a:rPr lang="en-GB" sz="1200" dirty="0" smtClean="0">
                <a:solidFill>
                  <a:schemeClr val="bg2"/>
                </a:solidFill>
              </a:rPr>
              <a:t>Farmers </a:t>
            </a:r>
          </a:p>
          <a:p>
            <a:r>
              <a:rPr lang="en-GB" sz="1200" dirty="0" smtClean="0">
                <a:solidFill>
                  <a:schemeClr val="bg2"/>
                </a:solidFill>
              </a:rPr>
              <a:t>Gypsies and Travellers </a:t>
            </a:r>
          </a:p>
          <a:p>
            <a:r>
              <a:rPr lang="en-GB" sz="1200" dirty="0" smtClean="0">
                <a:solidFill>
                  <a:schemeClr val="bg2"/>
                </a:solidFill>
              </a:rPr>
              <a:t>People from BAME groups </a:t>
            </a:r>
          </a:p>
          <a:p>
            <a:r>
              <a:rPr lang="en-GB" sz="1200" dirty="0" smtClean="0">
                <a:solidFill>
                  <a:schemeClr val="bg2"/>
                </a:solidFill>
              </a:rPr>
              <a:t>Communities in Devon’s top IMD areas </a:t>
            </a:r>
          </a:p>
          <a:p>
            <a:r>
              <a:rPr lang="en-GB" sz="1200" dirty="0" smtClean="0">
                <a:solidFill>
                  <a:schemeClr val="bg2"/>
                </a:solidFill>
              </a:rPr>
              <a:t>Male routine and manual workers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233DC-1BCD-445D-AC73-B0060CD6B5EF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44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healthy lifestyle hub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offering a single point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providing information and support to help them chose from a range of commissioned weight management service options in their locality. 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healthy lifestyle hub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provide patients with: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single point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 for the patient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referrer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person centred approach to help patients access the most appropriate option(s) to suit their needs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Links to other public health services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smoking cessation, alcohol support).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Motivation and support to bring about positive behavioural change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 up in early stages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range of weight management service options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-differing in location, timing and format providing the patient with a flexibility and choice.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233DC-1BCD-445D-AC73-B0060CD6B5EF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78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2050" name="Picture 2" descr="K:\CEXProject\CExeGov\Public Health\INFO\Public Health Templates and Tools\Logos\Public Health Devon Logo (Letterhead Version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356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105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20C4-2CE5-4197-B16C-1380C135AAE5}" type="datetimeFigureOut">
              <a:rPr lang="en-GB" smtClean="0"/>
              <a:t>05/06/2014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996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20C4-2CE5-4197-B16C-1380C135AAE5}" type="datetimeFigureOut">
              <a:rPr lang="en-GB" smtClean="0"/>
              <a:t>05/06/2014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919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20C4-2CE5-4197-B16C-1380C135AAE5}" type="datetimeFigureOut">
              <a:rPr lang="en-GB" smtClean="0"/>
              <a:t>05/06/2014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412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20C4-2CE5-4197-B16C-1380C135AAE5}" type="datetimeFigureOut">
              <a:rPr lang="en-GB" smtClean="0"/>
              <a:t>05/06/2014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48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20C4-2CE5-4197-B16C-1380C135AAE5}" type="datetimeFigureOut">
              <a:rPr lang="en-GB" smtClean="0"/>
              <a:t>05/06/2014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50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20C4-2CE5-4197-B16C-1380C135AAE5}" type="datetimeFigureOut">
              <a:rPr lang="en-GB" smtClean="0"/>
              <a:t>05/06/2014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94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20C4-2CE5-4197-B16C-1380C135AAE5}" type="datetimeFigureOut">
              <a:rPr lang="en-GB" smtClean="0"/>
              <a:t>05/06/2014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32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20C4-2CE5-4197-B16C-1380C135AAE5}" type="datetimeFigureOut">
              <a:rPr lang="en-GB" smtClean="0"/>
              <a:t>05/06/2014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10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20C4-2CE5-4197-B16C-1380C135AAE5}" type="datetimeFigureOut">
              <a:rPr lang="en-GB" smtClean="0"/>
              <a:t>05/06/2014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185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20C4-2CE5-4197-B16C-1380C135AAE5}" type="datetimeFigureOut">
              <a:rPr lang="en-GB" smtClean="0"/>
              <a:t>05/06/2014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557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E00979-863F-4BE6-A7E1-E942CC7EFE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E00979-863F-4BE6-A7E1-E942CC7EFE6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26" name="Picture 2" descr="K:\CEXProject\CExeGov\Public Health\INFO\Public Health Templates and Tools\Logos\Public Health Devon 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37" y="6271767"/>
            <a:ext cx="3399421" cy="5036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32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hyperlink" Target="mailto:ndht.hpd@nhs.net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activedevon.co.uk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check.nhs.uk/" TargetMode="External"/><Relationship Id="rId2" Type="http://schemas.openxmlformats.org/officeDocument/2006/relationships/hyperlink" Target="http://www.devonhealthandwellbeing.org.uk/library/prof/health-check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ara.snowdon@devon.gov.uk" TargetMode="External"/><Relationship Id="rId4" Type="http://schemas.openxmlformats.org/officeDocument/2006/relationships/hyperlink" Target="mailto:lucy.oloughlin@devon.gov.u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cid:image006.png@01CF6AC2.A43EC31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cid:image008.png@01CF6AC2.A43EC310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2598757"/>
            <a:ext cx="7772400" cy="2088232"/>
          </a:xfrm>
        </p:spPr>
        <p:txBody>
          <a:bodyPr>
            <a:noAutofit/>
          </a:bodyPr>
          <a:lstStyle/>
          <a:p>
            <a:r>
              <a:rPr lang="en-US" sz="2400" b="0" dirty="0" smtClean="0"/>
              <a:t>NHS Health Checks</a:t>
            </a:r>
            <a:br>
              <a:rPr lang="en-US" sz="2400" b="0" dirty="0" smtClean="0"/>
            </a:br>
            <a:r>
              <a:rPr lang="en-US" sz="2400" b="0" dirty="0" smtClean="0"/>
              <a:t>Weight Management –Adults</a:t>
            </a:r>
            <a:br>
              <a:rPr lang="en-US" sz="2400" b="0" dirty="0" smtClean="0"/>
            </a:br>
            <a:r>
              <a:rPr lang="en-US" sz="2400" b="0" dirty="0" smtClean="0"/>
              <a:t>Physical Activity Tool </a:t>
            </a:r>
            <a:br>
              <a:rPr lang="en-US" sz="2400" b="0" dirty="0" smtClean="0"/>
            </a:br>
            <a:r>
              <a:rPr lang="en-US" sz="2400" b="0" dirty="0" smtClean="0"/>
              <a:t>Walking for Health </a:t>
            </a:r>
            <a:endParaRPr lang="en-GB" sz="24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440" y="4797152"/>
            <a:ext cx="8604448" cy="1224136"/>
          </a:xfrm>
        </p:spPr>
        <p:txBody>
          <a:bodyPr>
            <a:normAutofit/>
          </a:bodyPr>
          <a:lstStyle/>
          <a:p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</a:rPr>
              <a:t>Lucy O’Loughlin  (</a:t>
            </a:r>
            <a:r>
              <a:rPr lang="en-GB" sz="1400" i="1" dirty="0" smtClean="0">
                <a:solidFill>
                  <a:schemeClr val="bg2">
                    <a:lumMod val="75000"/>
                  </a:schemeClr>
                </a:solidFill>
              </a:rPr>
              <a:t>Public Health </a:t>
            </a:r>
            <a:r>
              <a:rPr lang="en-GB" sz="1400" i="1" dirty="0" smtClean="0">
                <a:solidFill>
                  <a:schemeClr val="bg2">
                    <a:lumMod val="75000"/>
                  </a:schemeClr>
                </a:solidFill>
              </a:rPr>
              <a:t>Specialist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</a:rPr>
              <a:t>Lara 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</a:rPr>
              <a:t>Snowdon (</a:t>
            </a:r>
            <a:r>
              <a:rPr lang="en-GB" sz="1400" i="1" dirty="0" smtClean="0">
                <a:solidFill>
                  <a:schemeClr val="bg2">
                    <a:lumMod val="75000"/>
                  </a:schemeClr>
                </a:solidFill>
              </a:rPr>
              <a:t>Advanced Public Health Practitioner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</a:rPr>
              <a:t>Public Health Devon </a:t>
            </a:r>
            <a:endParaRPr lang="en-GB" sz="24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62880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2">
                    <a:lumMod val="75000"/>
                  </a:schemeClr>
                </a:solidFill>
              </a:rPr>
              <a:t>Prevention/ Early Intervention Update: -  </a:t>
            </a:r>
          </a:p>
          <a:p>
            <a:pPr algn="ctr"/>
            <a:endParaRPr lang="en-GB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b="3632"/>
          <a:stretch>
            <a:fillRect/>
          </a:stretch>
        </p:blipFill>
        <p:spPr bwMode="auto">
          <a:xfrm rot="5400000">
            <a:off x="3951024" y="1710224"/>
            <a:ext cx="1196751" cy="909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62074"/>
          </a:xfrm>
        </p:spPr>
        <p:txBody>
          <a:bodyPr>
            <a:noAutofit/>
          </a:bodyPr>
          <a:lstStyle/>
          <a:p>
            <a:r>
              <a:rPr lang="en-GB" sz="4000" dirty="0" smtClean="0"/>
              <a:t>Lifestyle Services </a:t>
            </a:r>
            <a:endParaRPr lang="en-GB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797412"/>
              </p:ext>
            </p:extLst>
          </p:nvPr>
        </p:nvGraphicFramePr>
        <p:xfrm>
          <a:off x="467544" y="1052736"/>
          <a:ext cx="8208911" cy="56273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910599"/>
                <a:gridCol w="3298312"/>
              </a:tblGrid>
              <a:tr h="50594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kern="1400" dirty="0">
                          <a:solidFill>
                            <a:schemeClr val="bg1"/>
                          </a:solidFill>
                          <a:effectLst/>
                        </a:rPr>
                        <a:t>SERVICE </a:t>
                      </a:r>
                      <a:endParaRPr lang="en-GB" sz="2400" b="0" kern="1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7700" marR="17700" marT="17700" marB="177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kern="1400" dirty="0">
                          <a:solidFill>
                            <a:schemeClr val="bg1"/>
                          </a:solidFill>
                          <a:effectLst/>
                        </a:rPr>
                        <a:t>PROVIDER </a:t>
                      </a:r>
                      <a:endParaRPr lang="en-GB" sz="2400" b="0" kern="1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7700" marR="17700" marT="17700" marB="1770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8224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effectLst/>
                        </a:rPr>
                        <a:t>Drug and Alcohol Treatment </a:t>
                      </a:r>
                      <a:r>
                        <a:rPr lang="en-GB" sz="1800" kern="1400" dirty="0" smtClean="0">
                          <a:effectLst/>
                        </a:rPr>
                        <a:t>&amp; Support 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00" marR="17700" marT="17700" marB="17700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00" marR="17700" marT="17700" marB="17700"/>
                </a:tc>
              </a:tr>
              <a:tr h="69451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effectLst/>
                        </a:rPr>
                        <a:t>Online Alcohol Treatment and Support Services 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00" marR="17700" marT="17700" marB="17700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00" marR="17700" marT="17700" marB="17700"/>
                </a:tc>
              </a:tr>
              <a:tr h="72008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effectLst/>
                        </a:rPr>
                        <a:t>Specialist Stop Smoking Service 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00" marR="17700" marT="17700" marB="17700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00" marR="17700" marT="17700" marB="17700"/>
                </a:tc>
              </a:tr>
              <a:tr h="64807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effectLst/>
                        </a:rPr>
                        <a:t>Stop </a:t>
                      </a:r>
                      <a:r>
                        <a:rPr lang="en-GB" sz="1800" kern="1400" dirty="0" smtClean="0">
                          <a:effectLst/>
                        </a:rPr>
                        <a:t>Smoking Support</a:t>
                      </a:r>
                      <a:endParaRPr lang="en-GB" sz="1800" kern="1400" dirty="0">
                        <a:effectLst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effectLst/>
                        </a:rPr>
                        <a:t>(GP, pharmacy and other community settings)</a:t>
                      </a:r>
                      <a:endParaRPr lang="en-GB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00" marR="17700" marT="17700" marB="17700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effectLst/>
                        </a:rPr>
                        <a:t>Various </a:t>
                      </a:r>
                      <a:r>
                        <a:rPr lang="en-GB" sz="1800" kern="1400" dirty="0" smtClean="0">
                          <a:effectLst/>
                        </a:rPr>
                        <a:t>Providers </a:t>
                      </a:r>
                      <a:endParaRPr lang="en-GB" sz="1800" b="1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00" marR="17700" marT="17700" marB="17700"/>
                </a:tc>
              </a:tr>
              <a:tr h="7920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effectLst/>
                        </a:rPr>
                        <a:t>Community-Based Weight </a:t>
                      </a:r>
                      <a:r>
                        <a:rPr lang="en-GB" sz="1800" kern="1400" dirty="0" smtClean="0">
                          <a:effectLst/>
                        </a:rPr>
                        <a:t>Management</a:t>
                      </a:r>
                      <a:r>
                        <a:rPr lang="en-GB" sz="1800" kern="1400" baseline="0" dirty="0" smtClean="0">
                          <a:effectLst/>
                        </a:rPr>
                        <a:t> </a:t>
                      </a:r>
                      <a:r>
                        <a:rPr lang="en-GB" sz="1800" kern="1400" dirty="0" smtClean="0">
                          <a:effectLst/>
                        </a:rPr>
                        <a:t>Service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00" marR="17700" marT="17700" marB="17700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00" marR="17700" marT="17700" marB="17700"/>
                </a:tc>
              </a:tr>
              <a:tr h="57606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effectLst/>
                        </a:rPr>
                        <a:t>Exercise Referral Scheme </a:t>
                      </a:r>
                      <a:r>
                        <a:rPr lang="en-GB" sz="1800" kern="1400" dirty="0" smtClean="0">
                          <a:effectLst/>
                        </a:rPr>
                        <a:t> </a:t>
                      </a:r>
                      <a:r>
                        <a:rPr lang="en-GB" sz="1400" kern="1400" dirty="0" smtClean="0">
                          <a:effectLst/>
                        </a:rPr>
                        <a:t>(not funded)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00" marR="17700" marT="17700" marB="17700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 smtClean="0">
                          <a:effectLst/>
                        </a:rPr>
                        <a:t>Various Providers </a:t>
                      </a:r>
                      <a:endParaRPr lang="en-GB" sz="1800" b="1" kern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700" marR="17700" marT="17700" marB="17700"/>
                </a:tc>
              </a:tr>
              <a:tr h="86409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 smtClean="0">
                          <a:effectLst/>
                        </a:rPr>
                        <a:t>Get Active Devon </a:t>
                      </a:r>
                      <a:endParaRPr lang="en-GB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00" marR="17700" marT="17700" marB="17700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 smtClean="0">
                          <a:effectLst/>
                        </a:rPr>
                        <a:t>Various Providers  </a:t>
                      </a:r>
                      <a:r>
                        <a:rPr lang="en-GB" sz="1600" kern="1400" dirty="0" smtClean="0">
                          <a:effectLst/>
                        </a:rPr>
                        <a:t>(web tool)</a:t>
                      </a:r>
                      <a:endParaRPr lang="en-GB" sz="1800" b="1" kern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700" marR="17700" marT="17700" marB="17700"/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-373063" y="2970213"/>
            <a:ext cx="6708776" cy="88122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998" y="2498811"/>
            <a:ext cx="1575493" cy="478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28800"/>
            <a:ext cx="1567395" cy="5978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5" b="12407"/>
          <a:stretch/>
        </p:blipFill>
        <p:spPr>
          <a:xfrm>
            <a:off x="5425211" y="3140968"/>
            <a:ext cx="1534468" cy="51083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5" b="12407"/>
          <a:stretch/>
        </p:blipFill>
        <p:spPr>
          <a:xfrm>
            <a:off x="5427998" y="4509120"/>
            <a:ext cx="1534468" cy="51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35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528" y="1844825"/>
            <a:ext cx="8424936" cy="201622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4000" dirty="0" smtClean="0"/>
              <a:t>Devon Tier 1 &amp; 2 Weight Management Services</a:t>
            </a:r>
            <a:endParaRPr lang="en-GB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99592" y="4509120"/>
            <a:ext cx="7344816" cy="769640"/>
          </a:xfrm>
        </p:spPr>
        <p:txBody>
          <a:bodyPr>
            <a:noAutofit/>
          </a:bodyPr>
          <a:lstStyle/>
          <a:p>
            <a:r>
              <a:rPr lang="en-GB" sz="2800" dirty="0" smtClean="0"/>
              <a:t>Lucy O’Loughlin</a:t>
            </a:r>
          </a:p>
          <a:p>
            <a:r>
              <a:rPr lang="en-GB" sz="1800" dirty="0" smtClean="0"/>
              <a:t>Public Health Specialist/ Commissioning Lead for Healthy Weight</a:t>
            </a:r>
          </a:p>
        </p:txBody>
      </p:sp>
    </p:spTree>
    <p:extLst>
      <p:ext uri="{BB962C8B-B14F-4D97-AF65-F5344CB8AC3E}">
        <p14:creationId xmlns:p14="http://schemas.microsoft.com/office/powerpoint/2010/main" val="40937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52936"/>
            <a:ext cx="3672408" cy="32547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052737"/>
            <a:ext cx="8579296" cy="1656183"/>
          </a:xfrm>
        </p:spPr>
        <p:txBody>
          <a:bodyPr>
            <a:noAutofit/>
          </a:bodyPr>
          <a:lstStyle/>
          <a:p>
            <a:r>
              <a:rPr lang="en-GB" sz="1800" dirty="0">
                <a:latin typeface="+mn-lt"/>
              </a:rPr>
              <a:t>Obesity is not distributed equally, for women and for men (using occupation-and qualification based measures) rates rise with increasing levels of </a:t>
            </a:r>
            <a:r>
              <a:rPr lang="en-GB" sz="1800" dirty="0" smtClean="0">
                <a:latin typeface="+mn-lt"/>
              </a:rPr>
              <a:t>deprivation</a:t>
            </a:r>
          </a:p>
          <a:p>
            <a:pPr lvl="0"/>
            <a:r>
              <a:rPr lang="en-GB" sz="1800" dirty="0" smtClean="0">
                <a:latin typeface="+mn-lt"/>
              </a:rPr>
              <a:t>The </a:t>
            </a:r>
            <a:r>
              <a:rPr lang="en-GB" sz="1800" dirty="0">
                <a:latin typeface="+mn-lt"/>
              </a:rPr>
              <a:t>Health Survey for England estimates that </a:t>
            </a:r>
            <a:r>
              <a:rPr lang="en-GB" sz="1800" dirty="0" smtClean="0">
                <a:latin typeface="+mn-lt"/>
              </a:rPr>
              <a:t>in </a:t>
            </a:r>
            <a:r>
              <a:rPr lang="en-GB" sz="1800" dirty="0">
                <a:latin typeface="+mn-lt"/>
              </a:rPr>
              <a:t>D</a:t>
            </a:r>
            <a:r>
              <a:rPr lang="en-GB" sz="1800" dirty="0" smtClean="0">
                <a:latin typeface="+mn-lt"/>
              </a:rPr>
              <a:t>evon 24.1</a:t>
            </a:r>
            <a:r>
              <a:rPr lang="en-GB" sz="1800" dirty="0">
                <a:latin typeface="+mn-lt"/>
              </a:rPr>
              <a:t>% of adults (aged 16+) are clinically obese (BMI= </a:t>
            </a:r>
            <a:r>
              <a:rPr lang="en-GB" sz="1800" u="sng" dirty="0">
                <a:latin typeface="+mn-lt"/>
              </a:rPr>
              <a:t>&gt;</a:t>
            </a:r>
            <a:r>
              <a:rPr lang="en-GB" sz="1800" dirty="0">
                <a:latin typeface="+mn-lt"/>
              </a:rPr>
              <a:t>30 kg/m</a:t>
            </a:r>
            <a:r>
              <a:rPr lang="en-GB" sz="1800" baseline="30000" dirty="0">
                <a:latin typeface="+mn-lt"/>
              </a:rPr>
              <a:t>2</a:t>
            </a:r>
            <a:r>
              <a:rPr lang="en-GB" sz="1800" dirty="0" smtClean="0">
                <a:latin typeface="+mn-lt"/>
              </a:rPr>
              <a:t>)</a:t>
            </a:r>
          </a:p>
          <a:p>
            <a:r>
              <a:rPr lang="en-GB" sz="1800" dirty="0">
                <a:latin typeface="+mn-lt"/>
              </a:rPr>
              <a:t>In 2013 this equates </a:t>
            </a:r>
            <a:r>
              <a:rPr lang="en-GB" sz="1800" dirty="0" smtClean="0">
                <a:latin typeface="+mn-lt"/>
              </a:rPr>
              <a:t>to </a:t>
            </a:r>
            <a:r>
              <a:rPr lang="en-GB" sz="1800" b="1" dirty="0" smtClean="0">
                <a:solidFill>
                  <a:schemeClr val="accent4"/>
                </a:solidFill>
                <a:latin typeface="+mn-lt"/>
              </a:rPr>
              <a:t>158,053</a:t>
            </a:r>
            <a:r>
              <a:rPr lang="en-GB" sz="1800" dirty="0" smtClean="0">
                <a:latin typeface="+mn-lt"/>
              </a:rPr>
              <a:t> people</a:t>
            </a:r>
            <a:r>
              <a:rPr lang="en-GB" sz="1800" dirty="0"/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4427984" y="2852936"/>
            <a:ext cx="4572000" cy="32547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dirty="0">
                <a:solidFill>
                  <a:schemeClr val="tx2"/>
                </a:solidFill>
              </a:rPr>
              <a:t>cost to the NHS in Devon is estimated at £211.4 m in 2015, with much higher associated costs, such as loss of productivity</a:t>
            </a: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The Health and Social Care Act 2012 transferred many public health responsibilities to local government from 1</a:t>
            </a:r>
            <a:r>
              <a:rPr lang="en-GB" baseline="30000" dirty="0">
                <a:solidFill>
                  <a:schemeClr val="tx2"/>
                </a:solidFill>
              </a:rPr>
              <a:t>st</a:t>
            </a:r>
            <a:r>
              <a:rPr lang="en-GB" dirty="0">
                <a:solidFill>
                  <a:schemeClr val="tx2"/>
                </a:solidFill>
              </a:rPr>
              <a:t> April </a:t>
            </a:r>
            <a:r>
              <a:rPr lang="en-GB" dirty="0" smtClean="0">
                <a:solidFill>
                  <a:schemeClr val="tx2"/>
                </a:solidFill>
              </a:rPr>
              <a:t>2013 </a:t>
            </a: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Devon County Council is  </a:t>
            </a:r>
            <a:r>
              <a:rPr lang="en-GB" dirty="0">
                <a:solidFill>
                  <a:schemeClr val="tx2"/>
                </a:solidFill>
              </a:rPr>
              <a:t>now responsible for issues associated with the prevention and management of excess weight in the population</a:t>
            </a:r>
          </a:p>
        </p:txBody>
      </p:sp>
    </p:spTree>
    <p:extLst>
      <p:ext uri="{BB962C8B-B14F-4D97-AF65-F5344CB8AC3E}">
        <p14:creationId xmlns:p14="http://schemas.microsoft.com/office/powerpoint/2010/main" val="283236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88832" cy="566738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/>
              <a:t>Healthy Weight Care Pathway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defRPr/>
            </a:pPr>
            <a:endParaRPr lang="en-US" sz="8000" b="0" dirty="0">
              <a:solidFill>
                <a:schemeClr val="tx2"/>
              </a:solidFill>
              <a:latin typeface="Calibri" pitchFamily="34" charset="0"/>
              <a:cs typeface="Akkurat" pitchFamily="-65" charset="0"/>
            </a:endParaRPr>
          </a:p>
          <a:p>
            <a:pPr algn="l">
              <a:defRPr/>
            </a:pPr>
            <a:endParaRPr lang="en-US" sz="8000" b="0" dirty="0">
              <a:solidFill>
                <a:schemeClr val="tx2"/>
              </a:solidFill>
              <a:latin typeface="Calibri" pitchFamily="34" charset="0"/>
              <a:cs typeface="Akkurat" pitchFamily="-65" charset="0"/>
            </a:endParaRPr>
          </a:p>
          <a:p>
            <a:endParaRPr lang="en-GB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r="8291"/>
          <a:stretch>
            <a:fillRect/>
          </a:stretch>
        </p:blipFill>
        <p:spPr bwMode="auto">
          <a:xfrm>
            <a:off x="539552" y="836712"/>
            <a:ext cx="7817031" cy="535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804248" y="3356992"/>
            <a:ext cx="2088232" cy="1800200"/>
            <a:chOff x="6804248" y="3356992"/>
            <a:chExt cx="2088232" cy="1800200"/>
          </a:xfrm>
        </p:grpSpPr>
        <p:sp>
          <p:nvSpPr>
            <p:cNvPr id="4" name="Bent-Up Arrow 3"/>
            <p:cNvSpPr/>
            <p:nvPr/>
          </p:nvSpPr>
          <p:spPr>
            <a:xfrm>
              <a:off x="7467328" y="4293096"/>
              <a:ext cx="1425152" cy="864096"/>
            </a:xfrm>
            <a:prstGeom prst="bentUpArrow">
              <a:avLst>
                <a:gd name="adj1" fmla="val 27899"/>
                <a:gd name="adj2" fmla="val 25000"/>
                <a:gd name="adj3" fmla="val 25000"/>
              </a:avLst>
            </a:prstGeom>
            <a:solidFill>
              <a:schemeClr val="tx2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Left Arrow Callout 5"/>
            <p:cNvSpPr/>
            <p:nvPr/>
          </p:nvSpPr>
          <p:spPr>
            <a:xfrm>
              <a:off x="6804248" y="3356992"/>
              <a:ext cx="2088232" cy="1224136"/>
            </a:xfrm>
            <a:prstGeom prst="leftArrowCallou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/>
                <a:t>GAPs</a:t>
              </a:r>
              <a:endParaRPr lang="en-GB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916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What Do We Know About The Health Needs?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4"/>
                </a:solidFill>
              </a:rPr>
              <a:t>158,053</a:t>
            </a:r>
            <a:r>
              <a:rPr lang="en-GB" sz="2400" dirty="0" smtClean="0"/>
              <a:t> people BMI 30 kg/m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or above</a:t>
            </a:r>
          </a:p>
          <a:p>
            <a:r>
              <a:rPr lang="en-GB" sz="2400" dirty="0"/>
              <a:t>The population of Devon is mainly centred on the 28 Devon </a:t>
            </a:r>
            <a:r>
              <a:rPr lang="en-GB" sz="2400" b="1" dirty="0"/>
              <a:t>market and coastal towns </a:t>
            </a:r>
            <a:r>
              <a:rPr lang="en-GB" sz="2400" dirty="0"/>
              <a:t>and </a:t>
            </a:r>
            <a:r>
              <a:rPr lang="en-GB" sz="2400" dirty="0" smtClean="0"/>
              <a:t>Exeter- many people live in </a:t>
            </a:r>
            <a:r>
              <a:rPr lang="en-GB" sz="2400" dirty="0"/>
              <a:t>r</a:t>
            </a:r>
            <a:r>
              <a:rPr lang="en-GB" sz="2400" dirty="0" smtClean="0"/>
              <a:t>ural areas, experiencing </a:t>
            </a:r>
            <a:r>
              <a:rPr lang="en-GB" sz="2400" b="1" dirty="0" smtClean="0"/>
              <a:t>access issues.</a:t>
            </a:r>
          </a:p>
          <a:p>
            <a:r>
              <a:rPr lang="en-GB" sz="2400" b="1" dirty="0" smtClean="0"/>
              <a:t>Inequalities</a:t>
            </a:r>
            <a:r>
              <a:rPr lang="en-GB" sz="2400" dirty="0" smtClean="0"/>
              <a:t> in distribution and                                     outcome</a:t>
            </a:r>
          </a:p>
          <a:p>
            <a:r>
              <a:rPr lang="en-GB" sz="2400" dirty="0" smtClean="0"/>
              <a:t>Many people arriving at tier 3                                        without structured support.</a:t>
            </a:r>
          </a:p>
          <a:p>
            <a:r>
              <a:rPr lang="en-GB" sz="2400" dirty="0" smtClean="0"/>
              <a:t>People seeking support have                                  </a:t>
            </a:r>
            <a:r>
              <a:rPr lang="en-GB" sz="2400" b="1" dirty="0" smtClean="0"/>
              <a:t>different preferences and need</a:t>
            </a:r>
          </a:p>
          <a:p>
            <a:r>
              <a:rPr lang="en-GB" sz="2400" dirty="0" smtClean="0"/>
              <a:t>Rising childhood obesity</a:t>
            </a:r>
            <a:endParaRPr lang="en-GB" sz="2400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3018656" cy="218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10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4000" b="1" dirty="0"/>
              <a:t>A New Service Model for </a:t>
            </a:r>
            <a:r>
              <a:rPr lang="en-US" sz="4000" b="1" dirty="0" smtClean="0"/>
              <a:t>Devon</a:t>
            </a:r>
            <a:r>
              <a:rPr lang="en-GB" dirty="0"/>
              <a:t/>
            </a:r>
            <a:br>
              <a:rPr lang="en-GB" dirty="0"/>
            </a:br>
            <a:r>
              <a:rPr lang="en-GB" sz="4000" b="1" dirty="0" smtClean="0"/>
              <a:t>Weight Management</a:t>
            </a:r>
            <a:endParaRPr lang="en-GB" sz="4000" b="1" dirty="0"/>
          </a:p>
        </p:txBody>
      </p:sp>
      <p:sp>
        <p:nvSpPr>
          <p:cNvPr id="4" name="Sun 3" title="healthy lifestyle hub"/>
          <p:cNvSpPr/>
          <p:nvPr/>
        </p:nvSpPr>
        <p:spPr>
          <a:xfrm>
            <a:off x="1763688" y="1844824"/>
            <a:ext cx="5328592" cy="396044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Healthy Lifestyle Hub</a:t>
            </a:r>
            <a:endParaRPr lang="en-GB" sz="2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6516216" y="2060848"/>
            <a:ext cx="1872208" cy="6480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Service A</a:t>
            </a:r>
            <a:endParaRPr lang="en-GB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39552" y="2060848"/>
            <a:ext cx="1872208" cy="64807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Service D</a:t>
            </a:r>
            <a:endParaRPr lang="en-GB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516216" y="5115755"/>
            <a:ext cx="1872208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Service B</a:t>
            </a:r>
            <a:endParaRPr lang="en-GB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95536" y="5074318"/>
            <a:ext cx="1872208" cy="64807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Service C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682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Tier </a:t>
            </a:r>
            <a:r>
              <a:rPr lang="en-GB" sz="3600" b="1" dirty="0" smtClean="0"/>
              <a:t>1 Eligibility Criteria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sz="1600" dirty="0"/>
          </a:p>
          <a:p>
            <a:r>
              <a:rPr lang="en-GB" sz="2000" dirty="0"/>
              <a:t>BMI  of  25-29.9(kg/m</a:t>
            </a:r>
            <a:r>
              <a:rPr lang="en-GB" sz="2000" baseline="30000" dirty="0"/>
              <a:t>2</a:t>
            </a:r>
            <a:r>
              <a:rPr lang="en-GB" sz="2000" dirty="0"/>
              <a:t>), </a:t>
            </a:r>
            <a:r>
              <a:rPr lang="en-GB" sz="2000" b="1" dirty="0" smtClean="0">
                <a:solidFill>
                  <a:srgbClr val="FF0000"/>
                </a:solidFill>
              </a:rPr>
              <a:t>with</a:t>
            </a:r>
            <a:r>
              <a:rPr lang="en-GB" sz="2000" dirty="0" smtClean="0"/>
              <a:t> </a:t>
            </a:r>
            <a:r>
              <a:rPr lang="en-GB" sz="2000" dirty="0"/>
              <a:t>co-morbidities or 22.5 – 27.49 (kg/m</a:t>
            </a:r>
            <a:r>
              <a:rPr lang="en-GB" sz="2000" baseline="30000" dirty="0"/>
              <a:t>2</a:t>
            </a:r>
            <a:r>
              <a:rPr lang="en-GB" sz="2000" dirty="0"/>
              <a:t>) for South Asian populations</a:t>
            </a:r>
          </a:p>
          <a:p>
            <a:r>
              <a:rPr lang="en-GB" sz="2000" dirty="0" smtClean="0"/>
              <a:t>BMI </a:t>
            </a:r>
            <a:r>
              <a:rPr lang="en-GB" sz="2000" dirty="0"/>
              <a:t>of 30-34.9 (kg/m</a:t>
            </a:r>
            <a:r>
              <a:rPr lang="en-GB" sz="2000" baseline="30000" dirty="0"/>
              <a:t>2</a:t>
            </a:r>
            <a:r>
              <a:rPr lang="en-GB" sz="2000" dirty="0"/>
              <a:t>) </a:t>
            </a:r>
            <a:r>
              <a:rPr lang="en-GB" sz="2000" b="1" dirty="0" smtClean="0">
                <a:solidFill>
                  <a:srgbClr val="FF0000"/>
                </a:solidFill>
              </a:rPr>
              <a:t>without</a:t>
            </a:r>
            <a:r>
              <a:rPr lang="en-GB" sz="2000" dirty="0" smtClean="0"/>
              <a:t> </a:t>
            </a:r>
            <a:r>
              <a:rPr lang="en-GB" sz="2000" dirty="0"/>
              <a:t>co-morbidities  or  27.5-32.49 (kg/m</a:t>
            </a:r>
            <a:r>
              <a:rPr lang="en-GB" sz="2000" baseline="30000" dirty="0"/>
              <a:t>2</a:t>
            </a:r>
            <a:r>
              <a:rPr lang="en-GB" sz="2000" dirty="0"/>
              <a:t>) for South </a:t>
            </a:r>
            <a:r>
              <a:rPr lang="en-GB" sz="2000" dirty="0" smtClean="0"/>
              <a:t>Asian populations</a:t>
            </a:r>
            <a:r>
              <a:rPr lang="en-GB" sz="2000" dirty="0"/>
              <a:t> </a:t>
            </a:r>
          </a:p>
          <a:p>
            <a:pPr lvl="0" algn="just"/>
            <a:r>
              <a:rPr lang="en-GB" sz="2000" dirty="0" smtClean="0"/>
              <a:t>Considered </a:t>
            </a:r>
            <a:r>
              <a:rPr lang="en-GB" sz="2000" dirty="0"/>
              <a:t>ready to change by Health </a:t>
            </a:r>
            <a:r>
              <a:rPr lang="en-GB" sz="2000" dirty="0" smtClean="0"/>
              <a:t>Professional</a:t>
            </a:r>
          </a:p>
          <a:p>
            <a:pPr lvl="0"/>
            <a:r>
              <a:rPr lang="en-GB" sz="2000" dirty="0"/>
              <a:t>Aged 16 years or more</a:t>
            </a:r>
          </a:p>
          <a:p>
            <a:pPr lvl="0"/>
            <a:r>
              <a:rPr lang="en-GB" sz="2000" dirty="0"/>
              <a:t>No indication of current eating disorder </a:t>
            </a:r>
          </a:p>
          <a:p>
            <a:pPr marL="0" indent="0" algn="just">
              <a:buNone/>
            </a:pPr>
            <a:r>
              <a:rPr lang="en-GB" sz="2000" dirty="0"/>
              <a:t> </a:t>
            </a:r>
          </a:p>
          <a:p>
            <a:pPr marL="0" indent="0" algn="just">
              <a:buNone/>
            </a:pPr>
            <a:r>
              <a:rPr lang="en-GB" sz="2000" dirty="0" smtClean="0">
                <a:solidFill>
                  <a:schemeClr val="accent2"/>
                </a:solidFill>
                <a:latin typeface="Arial"/>
                <a:ea typeface="Times New Roman"/>
                <a:cs typeface="Arial"/>
              </a:rPr>
              <a:t>* </a:t>
            </a:r>
            <a:r>
              <a:rPr lang="en-GB" sz="2000" i="1" dirty="0" smtClean="0">
                <a:solidFill>
                  <a:schemeClr val="accent2"/>
                </a:solidFill>
              </a:rPr>
              <a:t>type </a:t>
            </a:r>
            <a:r>
              <a:rPr lang="en-GB" sz="2000" i="1" dirty="0">
                <a:solidFill>
                  <a:schemeClr val="accent2"/>
                </a:solidFill>
              </a:rPr>
              <a:t>2 diabetes or previous gestational diabetes, uncontrolled hypertension, </a:t>
            </a:r>
            <a:r>
              <a:rPr lang="en-GB" sz="2000" i="1" dirty="0" smtClean="0">
                <a:solidFill>
                  <a:schemeClr val="accent2"/>
                </a:solidFill>
              </a:rPr>
              <a:t>hyperlipidaemia </a:t>
            </a:r>
            <a:r>
              <a:rPr lang="en-GB" sz="2000" i="1" dirty="0">
                <a:solidFill>
                  <a:schemeClr val="accent2"/>
                </a:solidFill>
              </a:rPr>
              <a:t>uncorrected by maximum doses of statins, sleep apnoea, severe </a:t>
            </a:r>
            <a:r>
              <a:rPr lang="en-GB" sz="2000" i="1" dirty="0" smtClean="0">
                <a:solidFill>
                  <a:schemeClr val="accent2"/>
                </a:solidFill>
              </a:rPr>
              <a:t>osteoarthritis</a:t>
            </a:r>
            <a:endParaRPr lang="en-GB" sz="2000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5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Tier </a:t>
            </a:r>
            <a:r>
              <a:rPr lang="en-GB" sz="3600" b="1" dirty="0" smtClean="0"/>
              <a:t>1 </a:t>
            </a:r>
            <a:r>
              <a:rPr lang="en-GB" sz="3600" b="1" dirty="0"/>
              <a:t>Weight Management Services</a:t>
            </a:r>
            <a:endParaRPr lang="en-GB" sz="36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88838683"/>
              </p:ext>
            </p:extLst>
          </p:nvPr>
        </p:nvGraphicFramePr>
        <p:xfrm>
          <a:off x="251520" y="1556792"/>
          <a:ext cx="8502650" cy="422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52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Tier 2 </a:t>
            </a:r>
            <a:r>
              <a:rPr lang="en-GB" sz="3600" b="1" dirty="0" smtClean="0"/>
              <a:t>Eligibility Criteria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sz="1600" dirty="0"/>
          </a:p>
          <a:p>
            <a:pPr algn="just"/>
            <a:r>
              <a:rPr lang="en-GB" sz="2000" dirty="0" smtClean="0"/>
              <a:t>BMI </a:t>
            </a:r>
            <a:r>
              <a:rPr lang="en-GB" sz="2000" dirty="0"/>
              <a:t>&gt;30 </a:t>
            </a:r>
            <a:r>
              <a:rPr lang="en-GB" sz="2000" dirty="0" smtClean="0"/>
              <a:t>– 50 (kg/m</a:t>
            </a:r>
            <a:r>
              <a:rPr lang="en-GB" sz="2000" baseline="30000" dirty="0" smtClean="0"/>
              <a:t>2</a:t>
            </a:r>
            <a:r>
              <a:rPr lang="en-GB" sz="2000" dirty="0"/>
              <a:t>) or South Asian </a:t>
            </a:r>
            <a:r>
              <a:rPr lang="en-GB" sz="2000" dirty="0" smtClean="0"/>
              <a:t>population and </a:t>
            </a:r>
            <a:r>
              <a:rPr lang="en-GB" sz="2000" dirty="0"/>
              <a:t>&gt;27.5 (kg/m</a:t>
            </a:r>
            <a:r>
              <a:rPr lang="en-GB" sz="2000" baseline="30000" dirty="0"/>
              <a:t>2</a:t>
            </a:r>
            <a:r>
              <a:rPr lang="en-GB" sz="2000" dirty="0"/>
              <a:t>) </a:t>
            </a:r>
            <a:r>
              <a:rPr lang="en-GB" sz="2000" b="1" dirty="0">
                <a:solidFill>
                  <a:srgbClr val="FF0000"/>
                </a:solidFill>
              </a:rPr>
              <a:t>with</a:t>
            </a:r>
            <a:r>
              <a:rPr lang="en-GB" sz="2000" dirty="0"/>
              <a:t> </a:t>
            </a:r>
            <a:r>
              <a:rPr lang="en-GB" sz="2000" dirty="0" smtClean="0"/>
              <a:t>co-morbidities</a:t>
            </a:r>
            <a:r>
              <a:rPr lang="en-GB" sz="2000" dirty="0">
                <a:latin typeface="Arial"/>
                <a:ea typeface="Times New Roman"/>
                <a:cs typeface="Arial"/>
              </a:rPr>
              <a:t>*</a:t>
            </a:r>
            <a:r>
              <a:rPr lang="en-GB" sz="2000" dirty="0" smtClean="0"/>
              <a:t>  </a:t>
            </a:r>
            <a:endParaRPr lang="en-GB" sz="2000" dirty="0"/>
          </a:p>
          <a:p>
            <a:pPr lvl="0" algn="just"/>
            <a:r>
              <a:rPr lang="en-GB" sz="2000" dirty="0" smtClean="0"/>
              <a:t>BMI </a:t>
            </a:r>
            <a:r>
              <a:rPr lang="en-GB" sz="2000" dirty="0"/>
              <a:t>&gt;35 </a:t>
            </a:r>
            <a:r>
              <a:rPr lang="en-GB" sz="2000" dirty="0" smtClean="0"/>
              <a:t>– 50 (kg/m</a:t>
            </a:r>
            <a:r>
              <a:rPr lang="en-GB" sz="2000" baseline="30000" dirty="0" smtClean="0"/>
              <a:t>2</a:t>
            </a:r>
            <a:r>
              <a:rPr lang="en-GB" sz="2000" dirty="0"/>
              <a:t>) or South Asian </a:t>
            </a:r>
            <a:r>
              <a:rPr lang="en-GB" sz="2000" dirty="0" smtClean="0"/>
              <a:t>population and </a:t>
            </a:r>
            <a:r>
              <a:rPr lang="en-GB" sz="2000" dirty="0"/>
              <a:t>&gt;32.5 (kg/m</a:t>
            </a:r>
            <a:r>
              <a:rPr lang="en-GB" sz="2000" baseline="30000" dirty="0"/>
              <a:t>2</a:t>
            </a:r>
            <a:r>
              <a:rPr lang="en-GB" sz="2000" dirty="0"/>
              <a:t>) </a:t>
            </a:r>
            <a:r>
              <a:rPr lang="en-GB" sz="2000" b="1" dirty="0">
                <a:solidFill>
                  <a:srgbClr val="FF0000"/>
                </a:solidFill>
              </a:rPr>
              <a:t>without</a:t>
            </a:r>
            <a:r>
              <a:rPr lang="en-GB" sz="2000" dirty="0"/>
              <a:t> co-morbidities</a:t>
            </a:r>
          </a:p>
          <a:p>
            <a:pPr lvl="0" algn="just"/>
            <a:r>
              <a:rPr lang="en-GB" sz="2000" dirty="0"/>
              <a:t>Considered ready to change by Health </a:t>
            </a:r>
            <a:r>
              <a:rPr lang="en-GB" sz="2000" dirty="0" smtClean="0"/>
              <a:t>Professional</a:t>
            </a:r>
          </a:p>
          <a:p>
            <a:pPr lvl="0"/>
            <a:r>
              <a:rPr lang="en-GB" sz="2000" dirty="0"/>
              <a:t>Aged 16 years or more</a:t>
            </a:r>
          </a:p>
          <a:p>
            <a:pPr lvl="0"/>
            <a:r>
              <a:rPr lang="en-GB" sz="2000" dirty="0"/>
              <a:t>No indication of current eating disorder </a:t>
            </a:r>
          </a:p>
          <a:p>
            <a:pPr marL="0" indent="0" algn="just">
              <a:buNone/>
            </a:pPr>
            <a:r>
              <a:rPr lang="en-GB" sz="2000" dirty="0"/>
              <a:t> </a:t>
            </a:r>
          </a:p>
          <a:p>
            <a:pPr marL="0" indent="0" algn="just">
              <a:buNone/>
            </a:pPr>
            <a:r>
              <a:rPr lang="en-GB" sz="2000" dirty="0" smtClean="0">
                <a:solidFill>
                  <a:schemeClr val="accent2"/>
                </a:solidFill>
                <a:latin typeface="Arial"/>
                <a:ea typeface="Times New Roman"/>
                <a:cs typeface="Arial"/>
              </a:rPr>
              <a:t>* </a:t>
            </a:r>
            <a:r>
              <a:rPr lang="en-GB" sz="2000" i="1" dirty="0" smtClean="0">
                <a:solidFill>
                  <a:schemeClr val="accent2"/>
                </a:solidFill>
              </a:rPr>
              <a:t>type </a:t>
            </a:r>
            <a:r>
              <a:rPr lang="en-GB" sz="2000" i="1" dirty="0">
                <a:solidFill>
                  <a:schemeClr val="accent2"/>
                </a:solidFill>
              </a:rPr>
              <a:t>2 diabetes or previous gestational diabetes, uncontrolled hypertension, </a:t>
            </a:r>
            <a:r>
              <a:rPr lang="en-GB" sz="2000" i="1" dirty="0" smtClean="0">
                <a:solidFill>
                  <a:schemeClr val="accent2"/>
                </a:solidFill>
              </a:rPr>
              <a:t>hyperlipidaemia </a:t>
            </a:r>
            <a:r>
              <a:rPr lang="en-GB" sz="2000" i="1" dirty="0">
                <a:solidFill>
                  <a:schemeClr val="accent2"/>
                </a:solidFill>
              </a:rPr>
              <a:t>uncorrected by maximum doses of statins, sleep apnoea, severe </a:t>
            </a:r>
            <a:r>
              <a:rPr lang="en-GB" sz="2000" i="1" dirty="0" smtClean="0">
                <a:solidFill>
                  <a:schemeClr val="accent2"/>
                </a:solidFill>
              </a:rPr>
              <a:t>osteoarthritis</a:t>
            </a:r>
            <a:endParaRPr lang="en-GB" sz="2000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/>
              <a:t>Tier 2 Weight Management Services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97971"/>
          </a:xfrm>
        </p:spPr>
        <p:txBody>
          <a:bodyPr>
            <a:noAutofit/>
          </a:bodyPr>
          <a:lstStyle/>
          <a:p>
            <a:r>
              <a:rPr lang="en-GB" sz="2200" dirty="0" smtClean="0"/>
              <a:t>3 - 6 month, individually tailored package of support</a:t>
            </a:r>
          </a:p>
          <a:p>
            <a:r>
              <a:rPr lang="en-GB" sz="2200" dirty="0" smtClean="0">
                <a:solidFill>
                  <a:schemeClr val="accent4"/>
                </a:solidFill>
              </a:rPr>
              <a:t>FREE to the client</a:t>
            </a:r>
          </a:p>
          <a:p>
            <a:r>
              <a:rPr lang="en-US" sz="2200" dirty="0" smtClean="0"/>
              <a:t>Intro </a:t>
            </a:r>
            <a:r>
              <a:rPr lang="en-US" sz="2200" dirty="0"/>
              <a:t>session to ensure that client is satisfied with </a:t>
            </a:r>
            <a:r>
              <a:rPr lang="en-US" sz="2200" dirty="0" smtClean="0"/>
              <a:t>their choice</a:t>
            </a:r>
          </a:p>
          <a:p>
            <a:r>
              <a:rPr lang="en-GB" sz="2200" dirty="0" smtClean="0">
                <a:solidFill>
                  <a:schemeClr val="accent4"/>
                </a:solidFill>
              </a:rPr>
              <a:t>Meet </a:t>
            </a:r>
            <a:r>
              <a:rPr lang="en-GB" sz="2200" dirty="0">
                <a:solidFill>
                  <a:schemeClr val="accent4"/>
                </a:solidFill>
              </a:rPr>
              <a:t>NICE </a:t>
            </a:r>
            <a:r>
              <a:rPr lang="en-GB" sz="2200" dirty="0" smtClean="0">
                <a:solidFill>
                  <a:schemeClr val="accent4"/>
                </a:solidFill>
              </a:rPr>
              <a:t>guidance</a:t>
            </a:r>
            <a:endParaRPr lang="en-GB" sz="2200" dirty="0">
              <a:solidFill>
                <a:schemeClr val="accent4"/>
              </a:solidFill>
            </a:endParaRPr>
          </a:p>
          <a:p>
            <a:pPr lvl="0"/>
            <a:r>
              <a:rPr lang="en-GB" sz="2200" dirty="0"/>
              <a:t>P</a:t>
            </a:r>
            <a:r>
              <a:rPr lang="en-GB" sz="2200" dirty="0" smtClean="0"/>
              <a:t>ractical</a:t>
            </a:r>
            <a:r>
              <a:rPr lang="en-GB" sz="2200" dirty="0"/>
              <a:t>, safe advice about </a:t>
            </a:r>
            <a:r>
              <a:rPr lang="en-GB" sz="2200" dirty="0" smtClean="0"/>
              <a:t>physical activity &amp; healthy </a:t>
            </a:r>
            <a:r>
              <a:rPr lang="en-GB" sz="2200" dirty="0"/>
              <a:t>eating</a:t>
            </a:r>
          </a:p>
          <a:p>
            <a:pPr lvl="0"/>
            <a:r>
              <a:rPr lang="en-GB" sz="2200" dirty="0" smtClean="0"/>
              <a:t>Use </a:t>
            </a:r>
            <a:r>
              <a:rPr lang="en-GB" sz="2200" dirty="0"/>
              <a:t>evidence-based behavioural change </a:t>
            </a:r>
            <a:r>
              <a:rPr lang="en-GB" sz="2200" dirty="0" smtClean="0"/>
              <a:t>techniques</a:t>
            </a:r>
            <a:endParaRPr lang="en-GB" sz="2200" dirty="0"/>
          </a:p>
          <a:p>
            <a:pPr lvl="0"/>
            <a:r>
              <a:rPr lang="en-GB" sz="2200" dirty="0"/>
              <a:t>Provide </a:t>
            </a:r>
            <a:r>
              <a:rPr lang="en-GB" sz="2200" dirty="0" smtClean="0"/>
              <a:t>on-going </a:t>
            </a:r>
            <a:r>
              <a:rPr lang="en-GB" sz="2200" dirty="0"/>
              <a:t>motivational support and follow up </a:t>
            </a:r>
            <a:endParaRPr lang="en-GB" sz="2200" dirty="0" smtClean="0"/>
          </a:p>
          <a:p>
            <a:r>
              <a:rPr lang="en-GB" sz="2200" dirty="0" smtClean="0"/>
              <a:t>Aim for target weight loss of 5-10% body weight</a:t>
            </a:r>
          </a:p>
          <a:p>
            <a:r>
              <a:rPr lang="en-GB" sz="2200" dirty="0" smtClean="0"/>
              <a:t>Aim for realistic pace </a:t>
            </a:r>
            <a:r>
              <a:rPr lang="en-GB" sz="2200" dirty="0"/>
              <a:t>0.5-1.0 kg per week</a:t>
            </a:r>
            <a:r>
              <a:rPr lang="en-GB" sz="2200" dirty="0" smtClean="0"/>
              <a:t>.</a:t>
            </a:r>
          </a:p>
          <a:p>
            <a:r>
              <a:rPr lang="en-GB" sz="2200" dirty="0" smtClean="0">
                <a:solidFill>
                  <a:schemeClr val="accent4"/>
                </a:solidFill>
              </a:rPr>
              <a:t>Minimum 9 sessions in 12 weeks </a:t>
            </a:r>
          </a:p>
          <a:p>
            <a:r>
              <a:rPr lang="en-GB" sz="2200" dirty="0"/>
              <a:t>E</a:t>
            </a:r>
            <a:r>
              <a:rPr lang="en-GB" sz="2200" dirty="0" smtClean="0"/>
              <a:t>xtend to 24 weeks (if satisfy &gt;2% </a:t>
            </a:r>
            <a:r>
              <a:rPr lang="en-GB" sz="2200" dirty="0" err="1"/>
              <a:t>w</a:t>
            </a:r>
            <a:r>
              <a:rPr lang="en-GB" sz="2200" dirty="0" err="1" smtClean="0"/>
              <a:t>t</a:t>
            </a:r>
            <a:r>
              <a:rPr lang="en-GB" sz="2200" dirty="0" smtClean="0"/>
              <a:t> loss and attend 75%)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2231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229600" cy="3520684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b="3632"/>
          <a:stretch>
            <a:fillRect/>
          </a:stretch>
        </p:blipFill>
        <p:spPr bwMode="auto">
          <a:xfrm rot="5400000">
            <a:off x="3951025" y="1709966"/>
            <a:ext cx="1196751" cy="909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042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3600" b="1" dirty="0"/>
              <a:t>Weight Management </a:t>
            </a:r>
            <a:r>
              <a:rPr lang="en-GB" sz="3600" b="1" dirty="0" smtClean="0"/>
              <a:t>Service Lots</a:t>
            </a:r>
            <a:endParaRPr lang="en-GB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129163"/>
              </p:ext>
            </p:extLst>
          </p:nvPr>
        </p:nvGraphicFramePr>
        <p:xfrm>
          <a:off x="467544" y="1124744"/>
          <a:ext cx="8136904" cy="5095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208"/>
                <a:gridCol w="6247384"/>
                <a:gridCol w="1404312"/>
              </a:tblGrid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Lot</a:t>
                      </a:r>
                      <a:endParaRPr lang="en-GB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Description</a:t>
                      </a:r>
                      <a:endParaRPr lang="en-GB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Clients</a:t>
                      </a:r>
                      <a:endParaRPr lang="en-GB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8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</a:t>
                      </a: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Weight Management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Weight management support (</a:t>
                      </a:r>
                      <a:r>
                        <a:rPr lang="en-GB" sz="1800" dirty="0" err="1">
                          <a:effectLst/>
                        </a:rPr>
                        <a:t>incl</a:t>
                      </a:r>
                      <a:r>
                        <a:rPr lang="en-GB" sz="1800" dirty="0">
                          <a:effectLst/>
                        </a:rPr>
                        <a:t> nutrition, behaviour change and physical activity advise/support)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ALL</a:t>
                      </a: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32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</a:t>
                      </a: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Weight Management- Clinical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Weight management support (</a:t>
                      </a:r>
                      <a:r>
                        <a:rPr lang="en-GB" sz="1800" dirty="0" err="1">
                          <a:effectLst/>
                        </a:rPr>
                        <a:t>incl</a:t>
                      </a:r>
                      <a:r>
                        <a:rPr lang="en-GB" sz="1800" dirty="0">
                          <a:effectLst/>
                        </a:rPr>
                        <a:t> nutrition, behaviour change and physical activity advise/support)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Overview by senior clinician (Band 6+). A range of clinical expertise available. Clinical risk-factor management advice. Link to client GP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ALL</a:t>
                      </a: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6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</a:t>
                      </a: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Weight Management and Practical Physical Activity Support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Weight management support (</a:t>
                      </a:r>
                      <a:r>
                        <a:rPr lang="en-GB" sz="1800" dirty="0" err="1">
                          <a:effectLst/>
                        </a:rPr>
                        <a:t>incl</a:t>
                      </a:r>
                      <a:r>
                        <a:rPr lang="en-GB" sz="1800" dirty="0">
                          <a:effectLst/>
                        </a:rPr>
                        <a:t> nutrition, behaviour change and practical physical activity support options available a minimum of 3 x per week) </a:t>
                      </a:r>
                      <a:r>
                        <a:rPr lang="en-GB" sz="1800" dirty="0" smtClean="0">
                          <a:effectLst/>
                        </a:rPr>
                        <a:t>Physical activity </a:t>
                      </a:r>
                      <a:r>
                        <a:rPr lang="en-GB" sz="1800" dirty="0">
                          <a:effectLst/>
                        </a:rPr>
                        <a:t>flexible enough to fit in with client’s needs and availability.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Low-mod</a:t>
                      </a: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risk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9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Physical Activity Services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560840" cy="295232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3 </a:t>
            </a:r>
            <a:r>
              <a:rPr lang="en-GB" sz="2000" dirty="0" smtClean="0"/>
              <a:t>– 6 month</a:t>
            </a:r>
            <a:r>
              <a:rPr lang="en-GB" sz="2000" dirty="0"/>
              <a:t>, individually tailored package of support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Free intro </a:t>
            </a:r>
            <a:r>
              <a:rPr lang="en-US" sz="2000" dirty="0"/>
              <a:t>session to ensure that client is satisfied with their </a:t>
            </a:r>
            <a:r>
              <a:rPr lang="en-US" sz="2000" dirty="0" smtClean="0"/>
              <a:t>choice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accent4"/>
                </a:solidFill>
              </a:rPr>
              <a:t>Adhere to BHF Physical Activity and Health (2010) Exercise Referral Toolkit guidance.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Aim to exceed CMO guideline of 150 </a:t>
            </a:r>
            <a:r>
              <a:rPr lang="en-GB" sz="2000" dirty="0" err="1" smtClean="0"/>
              <a:t>mins</a:t>
            </a:r>
            <a:r>
              <a:rPr lang="en-GB" sz="2000" dirty="0" smtClean="0"/>
              <a:t> of PA per week</a:t>
            </a:r>
          </a:p>
          <a:p>
            <a:pPr lvl="0">
              <a:spcAft>
                <a:spcPts val="600"/>
              </a:spcAft>
            </a:pPr>
            <a:r>
              <a:rPr lang="en-GB" sz="2000" dirty="0" smtClean="0"/>
              <a:t>Use </a:t>
            </a:r>
            <a:r>
              <a:rPr lang="en-GB" sz="2000" dirty="0"/>
              <a:t>evidence-based behavioural change techniques</a:t>
            </a:r>
          </a:p>
          <a:p>
            <a:pPr lvl="0">
              <a:spcAft>
                <a:spcPts val="600"/>
              </a:spcAft>
            </a:pPr>
            <a:r>
              <a:rPr lang="en-GB" sz="2000" dirty="0"/>
              <a:t>Provide on-going motivational support and follow up </a:t>
            </a:r>
            <a:endParaRPr lang="en-GB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Build links </a:t>
            </a:r>
            <a:r>
              <a:rPr lang="en-US" sz="2000" dirty="0"/>
              <a:t>with other participants to </a:t>
            </a:r>
            <a:r>
              <a:rPr lang="en-US" sz="2000" dirty="0" smtClean="0"/>
              <a:t>develop confidence and social support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Minimum of 3 opportunities for structured PA support per week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9315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Physical Activity Services Lot</a:t>
            </a:r>
            <a:endParaRPr lang="en-GB" sz="4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193365"/>
              </p:ext>
            </p:extLst>
          </p:nvPr>
        </p:nvGraphicFramePr>
        <p:xfrm>
          <a:off x="611560" y="1844824"/>
          <a:ext cx="8064897" cy="1861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0915"/>
                <a:gridCol w="6192098"/>
                <a:gridCol w="1391884"/>
              </a:tblGrid>
              <a:tr h="620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Lot</a:t>
                      </a:r>
                      <a:endParaRPr lang="en-GB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Description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Clients</a:t>
                      </a:r>
                      <a:endParaRPr lang="en-GB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1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Practical Physical Activity Support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Practical physical activity support options available to the client a minimum of 3 x per week, flexible enough to fit in with client’s needs and availability.</a:t>
                      </a: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Low-mod</a:t>
                      </a: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risk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94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>Providers </a:t>
            </a:r>
            <a:r>
              <a:rPr lang="en-GB" sz="4000" b="1" dirty="0"/>
              <a:t>Awarded </a:t>
            </a:r>
            <a:r>
              <a:rPr lang="en-GB" sz="4000" b="1" dirty="0" smtClean="0"/>
              <a:t>Tier </a:t>
            </a:r>
            <a:r>
              <a:rPr lang="en-GB" sz="4000" b="1" dirty="0"/>
              <a:t>2 Services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80169"/>
              </p:ext>
            </p:extLst>
          </p:nvPr>
        </p:nvGraphicFramePr>
        <p:xfrm>
          <a:off x="899592" y="1196752"/>
          <a:ext cx="7416825" cy="42891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8"/>
                <a:gridCol w="1872208"/>
                <a:gridCol w="1100911"/>
                <a:gridCol w="1489186"/>
                <a:gridCol w="1370342"/>
              </a:tblGrid>
              <a:tr h="1360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District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Lot 1 </a:t>
                      </a:r>
                      <a:endParaRPr lang="en-GB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Weight</a:t>
                      </a:r>
                      <a:r>
                        <a:rPr lang="en-GB" sz="1800" baseline="0" dirty="0" smtClean="0">
                          <a:effectLst/>
                        </a:rPr>
                        <a:t> </a:t>
                      </a:r>
                      <a:r>
                        <a:rPr lang="en-GB" sz="1800" dirty="0" smtClean="0">
                          <a:effectLst/>
                        </a:rPr>
                        <a:t> </a:t>
                      </a:r>
                      <a:r>
                        <a:rPr lang="en-GB" sz="1800" dirty="0" err="1" smtClean="0">
                          <a:effectLst/>
                        </a:rPr>
                        <a:t>Mgt</a:t>
                      </a:r>
                      <a:r>
                        <a:rPr lang="en-GB" sz="1800" dirty="0" smtClean="0">
                          <a:effectLst/>
                        </a:rPr>
                        <a:t>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Lot 2 </a:t>
                      </a:r>
                      <a:endParaRPr lang="en-GB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Weight  </a:t>
                      </a:r>
                      <a:r>
                        <a:rPr lang="en-GB" sz="1800" dirty="0" err="1" smtClean="0">
                          <a:effectLst/>
                        </a:rPr>
                        <a:t>Mgt</a:t>
                      </a:r>
                      <a:r>
                        <a:rPr lang="en-GB" sz="1800" dirty="0" smtClean="0">
                          <a:effectLst/>
                        </a:rPr>
                        <a:t>  </a:t>
                      </a:r>
                      <a:r>
                        <a:rPr lang="en-GB" sz="1800" dirty="0">
                          <a:effectLst/>
                        </a:rPr>
                        <a:t>- Clinical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</a:rPr>
                        <a:t>Lot 3 </a:t>
                      </a:r>
                      <a:endParaRPr lang="en-GB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Weight </a:t>
                      </a:r>
                      <a:r>
                        <a:rPr lang="en-GB" sz="1800" dirty="0" err="1" smtClean="0">
                          <a:effectLst/>
                        </a:rPr>
                        <a:t>Mgt</a:t>
                      </a:r>
                      <a:r>
                        <a:rPr lang="en-GB" sz="1800" dirty="0" smtClean="0">
                          <a:effectLst/>
                        </a:rPr>
                        <a:t>  </a:t>
                      </a:r>
                      <a:r>
                        <a:rPr lang="en-GB" sz="1800" dirty="0" err="1" smtClean="0">
                          <a:effectLst/>
                        </a:rPr>
                        <a:t>incl</a:t>
                      </a:r>
                      <a:r>
                        <a:rPr lang="en-GB" sz="1800" dirty="0" smtClean="0">
                          <a:effectLst/>
                        </a:rPr>
                        <a:t> Practical </a:t>
                      </a:r>
                      <a:r>
                        <a:rPr lang="en-GB" sz="1800" dirty="0">
                          <a:effectLst/>
                        </a:rPr>
                        <a:t>Physical </a:t>
                      </a:r>
                      <a:r>
                        <a:rPr lang="en-GB" sz="1800" dirty="0" smtClean="0">
                          <a:effectLst/>
                        </a:rPr>
                        <a:t>Activity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Lot 4 </a:t>
                      </a:r>
                      <a:endParaRPr lang="en-GB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Practical </a:t>
                      </a:r>
                      <a:r>
                        <a:rPr lang="en-GB" sz="1800" dirty="0">
                          <a:effectLst/>
                        </a:rPr>
                        <a:t>Physical </a:t>
                      </a:r>
                      <a:r>
                        <a:rPr lang="en-GB" sz="1800" dirty="0" smtClean="0">
                          <a:effectLst/>
                        </a:rPr>
                        <a:t>Activity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East Devon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WW, SW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DDOC</a:t>
                      </a:r>
                      <a:endParaRPr lang="en-GB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LED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LED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Exeter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WW, SW, WB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DDOC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P, WB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P,WB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Mid Devon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WW, SW, WB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DDOC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WB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WB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North Devon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WW, SW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DDOC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P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P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South Devon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WW, SW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DDOC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-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Tone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Teignbridge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WW, SW, WB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DDOC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TDC, WB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WB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Torridge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WW, SW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DDOC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-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-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West Devon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WW, SW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DDOC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-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-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5453391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WW=Weight Watchers, SW=Slimming World, LED=Leisure East Devon, Tone=Tone Leisure, P=Parkwood Leisure, WB=</a:t>
            </a:r>
            <a:r>
              <a:rPr lang="en-GB" sz="1400" dirty="0" err="1"/>
              <a:t>Westbank</a:t>
            </a:r>
            <a:r>
              <a:rPr lang="en-GB" sz="1400" dirty="0"/>
              <a:t> Healthy Living Centre/Mid Devon District Council Leisure, TDC=Teignbridge District Council Leisure, </a:t>
            </a:r>
            <a:r>
              <a:rPr lang="en-GB" sz="1400" dirty="0" err="1" smtClean="0"/>
              <a:t>DDoc</a:t>
            </a:r>
            <a:r>
              <a:rPr lang="en-GB" sz="1400" dirty="0" smtClean="0"/>
              <a:t>= A consortium of GP Practices and Pharmacies co-ordinated by Devon Docs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9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Referral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565104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Patients living within the Devon County Council boundary (green area on the </a:t>
            </a:r>
            <a:r>
              <a:rPr lang="en-GB" dirty="0" smtClean="0"/>
              <a:t>map) </a:t>
            </a:r>
            <a:endParaRPr lang="en-GB" dirty="0"/>
          </a:p>
          <a:p>
            <a:r>
              <a:rPr lang="en-GB" dirty="0">
                <a:solidFill>
                  <a:schemeClr val="accent4"/>
                </a:solidFill>
              </a:rPr>
              <a:t>Refer to Healthy Lifestyles </a:t>
            </a:r>
            <a:r>
              <a:rPr lang="en-GB" dirty="0" smtClean="0">
                <a:solidFill>
                  <a:schemeClr val="accent4"/>
                </a:solidFill>
              </a:rPr>
              <a:t>Hub, </a:t>
            </a:r>
            <a:r>
              <a:rPr lang="en-GB" dirty="0">
                <a:solidFill>
                  <a:schemeClr val="accent4"/>
                </a:solidFill>
              </a:rPr>
              <a:t>operated by Health Promotion Devon. </a:t>
            </a:r>
            <a:r>
              <a:rPr lang="en-GB" sz="2600" b="1" i="1" dirty="0">
                <a:solidFill>
                  <a:schemeClr val="accent4"/>
                </a:solidFill>
              </a:rPr>
              <a:t>E-Mail:</a:t>
            </a:r>
            <a:r>
              <a:rPr lang="en-GB" sz="2600" i="1" dirty="0">
                <a:solidFill>
                  <a:schemeClr val="accent4"/>
                </a:solidFill>
              </a:rPr>
              <a:t> </a:t>
            </a:r>
            <a:r>
              <a:rPr lang="en-GB" sz="2600" i="1" u="sng" dirty="0">
                <a:solidFill>
                  <a:schemeClr val="accent4"/>
                </a:solidFill>
                <a:hlinkClick r:id="rId2"/>
              </a:rPr>
              <a:t>ndht.hpd@nhs.net</a:t>
            </a:r>
            <a:endParaRPr lang="en-GB" sz="2600" dirty="0" smtClean="0">
              <a:solidFill>
                <a:schemeClr val="accent4"/>
              </a:solidFill>
            </a:endParaRPr>
          </a:p>
          <a:p>
            <a:r>
              <a:rPr lang="en-GB" dirty="0" smtClean="0"/>
              <a:t>Referrals </a:t>
            </a:r>
            <a:r>
              <a:rPr lang="en-GB" dirty="0"/>
              <a:t>will be accepted via a range of routes, including email, letter and emailed spread sheet. </a:t>
            </a:r>
          </a:p>
          <a:p>
            <a:r>
              <a:rPr lang="en-GB" dirty="0" smtClean="0">
                <a:solidFill>
                  <a:schemeClr val="accent4"/>
                </a:solidFill>
              </a:rPr>
              <a:t>Referrals require </a:t>
            </a:r>
            <a:r>
              <a:rPr lang="en-GB" dirty="0">
                <a:solidFill>
                  <a:schemeClr val="accent4"/>
                </a:solidFill>
              </a:rPr>
              <a:t>the data outlined on the minimum data set </a:t>
            </a:r>
            <a:r>
              <a:rPr lang="en-GB" sz="2600" i="1" dirty="0">
                <a:solidFill>
                  <a:schemeClr val="accent4"/>
                </a:solidFill>
              </a:rPr>
              <a:t>(appendix </a:t>
            </a:r>
            <a:r>
              <a:rPr lang="en-GB" sz="2600" i="1" dirty="0" smtClean="0">
                <a:solidFill>
                  <a:schemeClr val="accent4"/>
                </a:solidFill>
              </a:rPr>
              <a:t>2 of info sent to practices)</a:t>
            </a:r>
            <a:endParaRPr lang="en-GB" sz="2600" i="1" dirty="0">
              <a:solidFill>
                <a:schemeClr val="accent4"/>
              </a:solidFill>
            </a:endParaRPr>
          </a:p>
          <a:p>
            <a:r>
              <a:rPr lang="en-GB" dirty="0"/>
              <a:t>I</a:t>
            </a:r>
            <a:r>
              <a:rPr lang="en-GB" dirty="0" smtClean="0"/>
              <a:t>f </a:t>
            </a:r>
            <a:r>
              <a:rPr lang="en-GB" dirty="0"/>
              <a:t>any of the </a:t>
            </a:r>
            <a:r>
              <a:rPr lang="en-GB" i="1" dirty="0"/>
              <a:t>essential information </a:t>
            </a:r>
            <a:r>
              <a:rPr lang="en-GB" dirty="0"/>
              <a:t>is missing, Hub staff will need to contact the referrer or the patient’s practice to gain this information.</a:t>
            </a: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098" y="1600201"/>
            <a:ext cx="4077902" cy="4349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35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5743" y="404664"/>
            <a:ext cx="8725678" cy="5718069"/>
            <a:chOff x="0" y="-314858"/>
            <a:chExt cx="8725903" cy="5718131"/>
          </a:xfrm>
        </p:grpSpPr>
        <p:graphicFrame>
          <p:nvGraphicFramePr>
            <p:cNvPr id="5" name="Diagram 4"/>
            <p:cNvGraphicFramePr/>
            <p:nvPr/>
          </p:nvGraphicFramePr>
          <p:xfrm>
            <a:off x="0" y="439387"/>
            <a:ext cx="6412675" cy="49638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6437070" y="-314858"/>
              <a:ext cx="2288833" cy="54495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300" b="1" dirty="0">
                  <a:effectLst/>
                  <a:latin typeface="Calibri"/>
                  <a:ea typeface="Calibri"/>
                  <a:cs typeface="Times New Roman"/>
                </a:rPr>
                <a:t>Co-morbidities defined as:</a:t>
              </a:r>
              <a:endParaRPr lang="en-GB" sz="13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1000"/>
                </a:spcAft>
                <a:buFont typeface="Symbol"/>
                <a:buChar char=""/>
                <a:tabLst>
                  <a:tab pos="365760" algn="l"/>
                </a:tabLst>
              </a:pPr>
              <a:r>
                <a:rPr lang="en-GB" sz="1300" dirty="0">
                  <a:effectLst/>
                  <a:latin typeface="Calibri"/>
                  <a:ea typeface="Calibri"/>
                  <a:cs typeface="Times New Roman"/>
                </a:rPr>
                <a:t>Type 2 diabetes or previous gestational Diabetes</a:t>
              </a:r>
            </a:p>
            <a:p>
              <a:pPr marL="342900" lvl="0" indent="-342900">
                <a:lnSpc>
                  <a:spcPct val="115000"/>
                </a:lnSpc>
                <a:spcAft>
                  <a:spcPts val="1000"/>
                </a:spcAft>
                <a:buFont typeface="Symbol"/>
                <a:buChar char=""/>
                <a:tabLst>
                  <a:tab pos="365760" algn="l"/>
                </a:tabLst>
              </a:pPr>
              <a:r>
                <a:rPr lang="en-GB" sz="1300" dirty="0">
                  <a:effectLst/>
                  <a:latin typeface="Calibri"/>
                  <a:ea typeface="Calibri"/>
                  <a:cs typeface="Times New Roman"/>
                </a:rPr>
                <a:t>Uncontrolled hypertension</a:t>
              </a:r>
            </a:p>
            <a:p>
              <a:pPr marL="342900" lvl="0" indent="-342900">
                <a:lnSpc>
                  <a:spcPct val="115000"/>
                </a:lnSpc>
                <a:spcAft>
                  <a:spcPts val="1000"/>
                </a:spcAft>
                <a:buFont typeface="Symbol"/>
                <a:buChar char=""/>
                <a:tabLst>
                  <a:tab pos="365760" algn="l"/>
                </a:tabLst>
              </a:pPr>
              <a:r>
                <a:rPr lang="en-GB" sz="1300" dirty="0">
                  <a:effectLst/>
                  <a:latin typeface="Calibri"/>
                  <a:ea typeface="Calibri"/>
                  <a:cs typeface="Times New Roman"/>
                </a:rPr>
                <a:t>Patients whose Hyperlipidaemia is uncorrected by maximum tolerated doses of Statins.</a:t>
              </a:r>
            </a:p>
            <a:p>
              <a:pPr marL="342900" lvl="0" indent="-342900">
                <a:lnSpc>
                  <a:spcPct val="115000"/>
                </a:lnSpc>
                <a:spcAft>
                  <a:spcPts val="1000"/>
                </a:spcAft>
                <a:buFont typeface="Symbol"/>
                <a:buChar char=""/>
                <a:tabLst>
                  <a:tab pos="365760" algn="l"/>
                </a:tabLst>
              </a:pPr>
              <a:r>
                <a:rPr lang="en-GB" sz="1300" dirty="0">
                  <a:effectLst/>
                  <a:latin typeface="Calibri"/>
                  <a:ea typeface="Calibri"/>
                  <a:cs typeface="Times New Roman"/>
                </a:rPr>
                <a:t>Sleep apnoea</a:t>
              </a:r>
            </a:p>
            <a:p>
              <a:pPr marL="342900" lvl="0" indent="-342900">
                <a:lnSpc>
                  <a:spcPct val="115000"/>
                </a:lnSpc>
                <a:spcAft>
                  <a:spcPts val="1000"/>
                </a:spcAft>
                <a:buFont typeface="Symbol"/>
                <a:buChar char=""/>
                <a:tabLst>
                  <a:tab pos="365760" algn="l"/>
                </a:tabLst>
              </a:pPr>
              <a:r>
                <a:rPr lang="en-GB" sz="1300" dirty="0">
                  <a:effectLst/>
                  <a:latin typeface="Calibri"/>
                  <a:ea typeface="Calibri"/>
                  <a:cs typeface="Times New Roman"/>
                </a:rPr>
                <a:t>Severe Osteoarthritis </a:t>
              </a:r>
              <a:r>
                <a:rPr lang="en-GB" sz="1300" dirty="0" err="1">
                  <a:effectLst/>
                  <a:latin typeface="Calibri"/>
                  <a:ea typeface="Calibri"/>
                  <a:cs typeface="Times New Roman"/>
                </a:rPr>
                <a:t>eg</a:t>
              </a:r>
              <a:r>
                <a:rPr lang="en-GB" sz="1300" dirty="0">
                  <a:effectLst/>
                  <a:latin typeface="Calibri"/>
                  <a:ea typeface="Calibri"/>
                  <a:cs typeface="Times New Roman"/>
                </a:rPr>
                <a:t>: requiring listing for joint replacement or in severe pain  uncontrollable with analgesics.</a:t>
              </a:r>
            </a:p>
            <a:p>
              <a:pPr marL="342900" lvl="0" indent="-342900">
                <a:lnSpc>
                  <a:spcPct val="115000"/>
                </a:lnSpc>
                <a:spcAft>
                  <a:spcPts val="1000"/>
                </a:spcAft>
                <a:buFont typeface="Symbol"/>
                <a:buChar char=""/>
                <a:tabLst>
                  <a:tab pos="365760" algn="l"/>
                </a:tabLst>
              </a:pPr>
              <a:r>
                <a:rPr lang="en-GB" sz="1300" dirty="0">
                  <a:effectLst/>
                  <a:latin typeface="Calibri"/>
                  <a:ea typeface="Calibri"/>
                  <a:cs typeface="Times New Roman"/>
                </a:rPr>
                <a:t>(Patients with intracranial hypertension will require approval from Exceptional Treatments Panel)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8552" cy="850106"/>
          </a:xfrm>
        </p:spPr>
        <p:txBody>
          <a:bodyPr>
            <a:normAutofit fontScale="90000"/>
          </a:bodyPr>
          <a:lstStyle/>
          <a:p>
            <a:r>
              <a:rPr lang="en-GB" sz="2800" b="1" dirty="0" smtClean="0"/>
              <a:t>Referral Pathway for South and West Devon and all from Jan 2015</a:t>
            </a:r>
            <a:endParaRPr lang="en-GB" sz="2800" b="1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662647" y="5949280"/>
            <a:ext cx="2288774" cy="9087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300" dirty="0">
                <a:effectLst/>
                <a:latin typeface="Calibri"/>
                <a:ea typeface="Calibri"/>
                <a:cs typeface="Times New Roman"/>
              </a:rPr>
              <a:t>*For </a:t>
            </a:r>
            <a:r>
              <a:rPr lang="en-GB" sz="1300" dirty="0" smtClean="0">
                <a:effectLst/>
                <a:latin typeface="Calibri"/>
                <a:ea typeface="Calibri"/>
                <a:cs typeface="Times New Roman"/>
              </a:rPr>
              <a:t>South </a:t>
            </a:r>
            <a:r>
              <a:rPr lang="en-GB" sz="1300" dirty="0">
                <a:effectLst/>
                <a:latin typeface="Calibri"/>
                <a:ea typeface="Calibri"/>
                <a:cs typeface="Times New Roman"/>
              </a:rPr>
              <a:t>Asian, Chinese, Black African or Caribbean, </a:t>
            </a:r>
            <a:r>
              <a:rPr lang="en-GB" sz="1300" dirty="0" smtClean="0">
                <a:ea typeface="Calibri"/>
                <a:cs typeface="Times New Roman"/>
              </a:rPr>
              <a:t>2.5 </a:t>
            </a:r>
            <a:r>
              <a:rPr lang="en-GB" sz="1300" dirty="0">
                <a:ea typeface="Calibri"/>
                <a:cs typeface="Times New Roman"/>
              </a:rPr>
              <a:t>kg/m</a:t>
            </a:r>
            <a:r>
              <a:rPr lang="en-GB" sz="1300" baseline="30000" dirty="0">
                <a:ea typeface="Calibri"/>
                <a:cs typeface="Times New Roman"/>
              </a:rPr>
              <a:t>2</a:t>
            </a:r>
            <a:r>
              <a:rPr lang="en-GB" sz="1300" dirty="0">
                <a:ea typeface="Calibri"/>
                <a:cs typeface="Times New Roman"/>
              </a:rPr>
              <a:t> </a:t>
            </a:r>
            <a:r>
              <a:rPr lang="en-GB" sz="1300" b="1" dirty="0" smtClean="0">
                <a:ea typeface="Calibri"/>
                <a:cs typeface="Times New Roman"/>
              </a:rPr>
              <a:t>l</a:t>
            </a:r>
            <a:r>
              <a:rPr lang="en-GB" sz="1300" dirty="0" smtClean="0">
                <a:ea typeface="Calibri"/>
                <a:cs typeface="Times New Roman"/>
              </a:rPr>
              <a:t>ower </a:t>
            </a:r>
            <a:r>
              <a:rPr lang="en-GB" sz="1300" dirty="0" smtClean="0">
                <a:effectLst/>
                <a:latin typeface="Calibri"/>
                <a:ea typeface="Calibri"/>
                <a:cs typeface="Times New Roman"/>
              </a:rPr>
              <a:t>BMI</a:t>
            </a:r>
            <a:endParaRPr lang="en-GB" sz="13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28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Interim pathway </a:t>
            </a: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3100" b="1" dirty="0" smtClean="0"/>
              <a:t>For </a:t>
            </a:r>
            <a:r>
              <a:rPr lang="en-GB" sz="3100" b="1" dirty="0"/>
              <a:t>patients living in RDEFT/NDHT </a:t>
            </a:r>
            <a:r>
              <a:rPr lang="en-GB" sz="3100" b="1" dirty="0" smtClean="0"/>
              <a:t>areas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spcAft>
                <a:spcPts val="1200"/>
              </a:spcAft>
            </a:pPr>
            <a:r>
              <a:rPr lang="en-GB" dirty="0" smtClean="0">
                <a:solidFill>
                  <a:schemeClr val="tx2"/>
                </a:solidFill>
              </a:rPr>
              <a:t>Agreed by </a:t>
            </a:r>
            <a:r>
              <a:rPr lang="en-GB" dirty="0">
                <a:solidFill>
                  <a:schemeClr val="tx2"/>
                </a:solidFill>
              </a:rPr>
              <a:t>commissioners and specialist </a:t>
            </a:r>
            <a:r>
              <a:rPr lang="en-GB" dirty="0" smtClean="0">
                <a:solidFill>
                  <a:schemeClr val="tx2"/>
                </a:solidFill>
              </a:rPr>
              <a:t>clinicians to </a:t>
            </a:r>
            <a:r>
              <a:rPr lang="en-GB" dirty="0">
                <a:solidFill>
                  <a:schemeClr val="tx2"/>
                </a:solidFill>
              </a:rPr>
              <a:t>minimise </a:t>
            </a:r>
            <a:r>
              <a:rPr lang="en-GB" dirty="0" smtClean="0">
                <a:solidFill>
                  <a:schemeClr val="tx2"/>
                </a:solidFill>
              </a:rPr>
              <a:t>adverse </a:t>
            </a:r>
            <a:r>
              <a:rPr lang="en-GB" dirty="0">
                <a:solidFill>
                  <a:schemeClr val="tx2"/>
                </a:solidFill>
              </a:rPr>
              <a:t>impact on </a:t>
            </a:r>
            <a:r>
              <a:rPr lang="en-GB" dirty="0" smtClean="0">
                <a:solidFill>
                  <a:schemeClr val="tx2"/>
                </a:solidFill>
              </a:rPr>
              <a:t>flow </a:t>
            </a:r>
            <a:r>
              <a:rPr lang="en-GB" dirty="0">
                <a:solidFill>
                  <a:schemeClr val="tx2"/>
                </a:solidFill>
              </a:rPr>
              <a:t>of patients to </a:t>
            </a:r>
            <a:r>
              <a:rPr lang="en-GB" dirty="0" smtClean="0">
                <a:solidFill>
                  <a:schemeClr val="tx2"/>
                </a:solidFill>
              </a:rPr>
              <a:t>Tier 3 during intro period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solidFill>
                  <a:schemeClr val="tx2"/>
                </a:solidFill>
              </a:rPr>
              <a:t>Transition period: Feb </a:t>
            </a:r>
            <a:r>
              <a:rPr lang="en-GB" dirty="0">
                <a:solidFill>
                  <a:schemeClr val="tx2"/>
                </a:solidFill>
              </a:rPr>
              <a:t>2014 – Jan 2015, a sub-set of patients will continue to be routed directly to tier 3 </a:t>
            </a:r>
            <a:r>
              <a:rPr lang="en-GB" dirty="0" smtClean="0">
                <a:solidFill>
                  <a:schemeClr val="tx2"/>
                </a:solidFill>
              </a:rPr>
              <a:t>via DRSS.</a:t>
            </a:r>
            <a:endParaRPr lang="en-GB" dirty="0">
              <a:solidFill>
                <a:schemeClr val="tx2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GB" dirty="0">
                <a:solidFill>
                  <a:schemeClr val="accent4"/>
                </a:solidFill>
              </a:rPr>
              <a:t>Patients with BMI &gt; 50 kg/m</a:t>
            </a:r>
            <a:r>
              <a:rPr lang="en-GB" baseline="30000" dirty="0">
                <a:solidFill>
                  <a:schemeClr val="accent4"/>
                </a:solidFill>
              </a:rPr>
              <a:t>2</a:t>
            </a:r>
            <a:endParaRPr lang="en-GB" dirty="0">
              <a:solidFill>
                <a:schemeClr val="accent4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GB" dirty="0">
                <a:solidFill>
                  <a:schemeClr val="accent4"/>
                </a:solidFill>
              </a:rPr>
              <a:t>Patients with BMI &gt;35 kg/m</a:t>
            </a:r>
            <a:r>
              <a:rPr lang="en-GB" baseline="30000" dirty="0">
                <a:solidFill>
                  <a:schemeClr val="accent4"/>
                </a:solidFill>
              </a:rPr>
              <a:t>2 </a:t>
            </a:r>
            <a:r>
              <a:rPr lang="en-GB" dirty="0">
                <a:solidFill>
                  <a:schemeClr val="accent4"/>
                </a:solidFill>
              </a:rPr>
              <a:t>with Diabetes</a:t>
            </a:r>
          </a:p>
          <a:p>
            <a:pPr lvl="0">
              <a:spcAft>
                <a:spcPts val="600"/>
              </a:spcAft>
            </a:pPr>
            <a:r>
              <a:rPr lang="en-GB" dirty="0">
                <a:solidFill>
                  <a:schemeClr val="accent4"/>
                </a:solidFill>
              </a:rPr>
              <a:t>Patients who meet the tier 3 entry criteria AND disordered eating (binge eating, bulimia etc.) OR complex medical problems OR multiple therapies OR significant psychological problems </a:t>
            </a:r>
            <a:r>
              <a:rPr lang="en-GB" dirty="0" err="1">
                <a:solidFill>
                  <a:schemeClr val="accent4"/>
                </a:solidFill>
              </a:rPr>
              <a:t>eg</a:t>
            </a:r>
            <a:r>
              <a:rPr lang="en-GB" dirty="0">
                <a:solidFill>
                  <a:schemeClr val="accent4"/>
                </a:solidFill>
              </a:rPr>
              <a:t>: receiving care from a Psychiatrist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chemeClr val="tx2"/>
                </a:solidFill>
              </a:rPr>
              <a:t>NB: Hard work for referrers, DRSS and HUB- may need to review!!!!!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0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Interim</a:t>
            </a:r>
            <a:r>
              <a:rPr lang="en-GB" sz="2800" b="1" dirty="0" smtClean="0"/>
              <a:t> Referral </a:t>
            </a:r>
            <a:r>
              <a:rPr lang="en-GB" sz="2800" b="1" dirty="0"/>
              <a:t>Pathway </a:t>
            </a:r>
            <a:r>
              <a:rPr lang="en-GB" sz="2800" b="1" dirty="0" smtClean="0"/>
              <a:t>for Eastern and Northern Localities NEW Devon</a:t>
            </a:r>
            <a:endParaRPr lang="en-GB" sz="2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45275413"/>
              </p:ext>
            </p:extLst>
          </p:nvPr>
        </p:nvGraphicFramePr>
        <p:xfrm>
          <a:off x="1691680" y="1124744"/>
          <a:ext cx="6411672" cy="496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099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accent4"/>
                </a:solidFill>
              </a:rPr>
              <a:t>Interim </a:t>
            </a:r>
            <a:r>
              <a:rPr lang="en-GB" sz="2800" b="1" dirty="0" smtClean="0"/>
              <a:t>Triage Flow Chart To Be Used By DRSS for Patients in Northern and Eastern Localities </a:t>
            </a:r>
            <a:endParaRPr lang="en-GB" sz="2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35780352"/>
              </p:ext>
            </p:extLst>
          </p:nvPr>
        </p:nvGraphicFramePr>
        <p:xfrm>
          <a:off x="611560" y="620688"/>
          <a:ext cx="7660640" cy="6710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052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 smtClean="0"/>
              <a:t>Devon Tier 2 Service March-May 2014</a:t>
            </a:r>
            <a:endParaRPr lang="en-GB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674862"/>
              </p:ext>
            </p:extLst>
          </p:nvPr>
        </p:nvGraphicFramePr>
        <p:xfrm>
          <a:off x="827584" y="1484784"/>
          <a:ext cx="2376264" cy="350520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707173"/>
                <a:gridCol w="669091"/>
              </a:tblGrid>
              <a:tr h="25602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Referrals</a:t>
                      </a:r>
                      <a:r>
                        <a:rPr lang="en-GB" sz="2000" baseline="0" dirty="0" smtClean="0">
                          <a:effectLst/>
                        </a:rPr>
                        <a:t> by District</a:t>
                      </a:r>
                      <a:endParaRPr lang="en-GB" sz="2000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East Devon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22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Exeter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41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Mid Devon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8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North Devon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South Hams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40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Teignbridge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50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Torridge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16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West Devon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Total Referrals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186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030427"/>
              </p:ext>
            </p:extLst>
          </p:nvPr>
        </p:nvGraphicFramePr>
        <p:xfrm>
          <a:off x="3491880" y="3284984"/>
          <a:ext cx="5184576" cy="273630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608512"/>
                <a:gridCol w="576064"/>
              </a:tblGrid>
              <a:tr h="40048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Breakdown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Declined Service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Accepted Tier 1 instead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6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Accepted Tier 2 (With suppliers)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114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0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Waiting for suppliers </a:t>
                      </a:r>
                      <a:r>
                        <a:rPr lang="en-GB" sz="2000" dirty="0" smtClean="0">
                          <a:effectLst/>
                        </a:rPr>
                        <a:t>(Slimming World</a:t>
                      </a:r>
                      <a:r>
                        <a:rPr lang="en-GB" sz="2000" dirty="0">
                          <a:effectLst/>
                        </a:rPr>
                        <a:t>)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7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Unable to make contact, </a:t>
                      </a:r>
                      <a:r>
                        <a:rPr lang="en-GB" sz="2000" dirty="0" smtClean="0">
                          <a:effectLst/>
                        </a:rPr>
                        <a:t>followed</a:t>
                      </a:r>
                      <a:r>
                        <a:rPr lang="en-GB" sz="2000" baseline="0" dirty="0" smtClean="0">
                          <a:effectLst/>
                        </a:rPr>
                        <a:t> up x 3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42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6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NHS Health Check 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8151519" cy="4392488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bg2">
                    <a:lumMod val="75000"/>
                  </a:schemeClr>
                </a:solidFill>
              </a:rPr>
              <a:t>Mandatory programme for local authorities </a:t>
            </a:r>
          </a:p>
          <a:p>
            <a:r>
              <a:rPr lang="en-GB" sz="2800" dirty="0" smtClean="0">
                <a:solidFill>
                  <a:schemeClr val="bg2">
                    <a:lumMod val="75000"/>
                  </a:schemeClr>
                </a:solidFill>
              </a:rPr>
              <a:t>Started in Devon in April 2013</a:t>
            </a:r>
          </a:p>
          <a:p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Consistent, universal vascular risk assessment</a:t>
            </a:r>
          </a:p>
          <a:p>
            <a:endParaRPr lang="en-GB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bg2">
                    <a:lumMod val="75000"/>
                  </a:schemeClr>
                </a:solidFill>
              </a:rPr>
              <a:t>Aim to reduce prevalence of vascular disease</a:t>
            </a:r>
            <a:endParaRPr lang="en-GB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GB" sz="2000" dirty="0" smtClean="0"/>
              <a:t>Identifies previously undiagnosed disease &amp; those at risk</a:t>
            </a:r>
          </a:p>
          <a:p>
            <a:pPr lvl="1"/>
            <a:r>
              <a:rPr lang="en-GB" sz="2000" dirty="0" smtClean="0"/>
              <a:t>Increase risk awareness &amp; reinforce lifestyle messages</a:t>
            </a:r>
          </a:p>
          <a:p>
            <a:pPr lvl="1"/>
            <a:r>
              <a:rPr lang="en-GB" sz="2000" dirty="0" smtClean="0"/>
              <a:t>Minimise and manage risk </a:t>
            </a:r>
            <a:endParaRPr lang="en-GB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GB" sz="24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b="3632"/>
          <a:stretch>
            <a:fillRect/>
          </a:stretch>
        </p:blipFill>
        <p:spPr bwMode="auto">
          <a:xfrm rot="5400000">
            <a:off x="3979755" y="1709966"/>
            <a:ext cx="1196751" cy="909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1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Issues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334" y="2420887"/>
            <a:ext cx="4164666" cy="262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5184576" cy="4667694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Simplification of Devon Tier 2 referral criteria before 2015?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No current forum in NEW Devon area to consider pathway issues- </a:t>
            </a:r>
          </a:p>
          <a:p>
            <a:pPr>
              <a:spcAft>
                <a:spcPts val="600"/>
              </a:spcAft>
            </a:pPr>
            <a:r>
              <a:rPr lang="en-GB" dirty="0" err="1" smtClean="0">
                <a:solidFill>
                  <a:schemeClr val="accent4"/>
                </a:solidFill>
              </a:rPr>
              <a:t>eg</a:t>
            </a:r>
            <a:r>
              <a:rPr lang="en-GB" dirty="0" smtClean="0">
                <a:solidFill>
                  <a:schemeClr val="accent4"/>
                </a:solidFill>
              </a:rPr>
              <a:t>: inconsistent eligibility criteria for tier 3</a:t>
            </a:r>
          </a:p>
          <a:p>
            <a:pPr>
              <a:spcAft>
                <a:spcPts val="600"/>
              </a:spcAft>
            </a:pPr>
            <a:r>
              <a:rPr lang="en-GB" dirty="0" smtClean="0">
                <a:solidFill>
                  <a:schemeClr val="accent4"/>
                </a:solidFill>
              </a:rPr>
              <a:t>South </a:t>
            </a:r>
            <a:r>
              <a:rPr lang="en-GB" dirty="0">
                <a:solidFill>
                  <a:schemeClr val="accent4"/>
                </a:solidFill>
              </a:rPr>
              <a:t>and West Devon patients- access to tier 3 in </a:t>
            </a:r>
            <a:r>
              <a:rPr lang="en-GB" dirty="0" smtClean="0">
                <a:solidFill>
                  <a:schemeClr val="accent4"/>
                </a:solidFill>
              </a:rPr>
              <a:t>Plymouth?</a:t>
            </a:r>
          </a:p>
          <a:p>
            <a:pPr>
              <a:spcAft>
                <a:spcPts val="600"/>
              </a:spcAft>
            </a:pPr>
            <a:r>
              <a:rPr lang="en-GB" dirty="0" smtClean="0">
                <a:solidFill>
                  <a:schemeClr val="accent4"/>
                </a:solidFill>
              </a:rPr>
              <a:t>Devon </a:t>
            </a:r>
            <a:r>
              <a:rPr lang="en-GB" dirty="0">
                <a:solidFill>
                  <a:schemeClr val="accent4"/>
                </a:solidFill>
              </a:rPr>
              <a:t>CYP programmes in procurement- no tier 3 as yet. How to </a:t>
            </a:r>
            <a:r>
              <a:rPr lang="en-GB" dirty="0" smtClean="0">
                <a:solidFill>
                  <a:schemeClr val="accent4"/>
                </a:solidFill>
              </a:rPr>
              <a:t>progress?</a:t>
            </a:r>
          </a:p>
          <a:p>
            <a:pPr>
              <a:spcAft>
                <a:spcPts val="600"/>
              </a:spcAft>
            </a:pPr>
            <a:r>
              <a:rPr lang="en-GB" dirty="0" smtClean="0">
                <a:solidFill>
                  <a:schemeClr val="accent4"/>
                </a:solidFill>
              </a:rPr>
              <a:t>Need for maintenance support- voluntary sector solution?</a:t>
            </a:r>
          </a:p>
          <a:p>
            <a:r>
              <a:rPr lang="en-GB" dirty="0"/>
              <a:t>Obesity group across Devon/Plymouth and Torbay 2 x year? Links in to Pen </a:t>
            </a:r>
            <a:r>
              <a:rPr lang="en-GB" dirty="0" err="1"/>
              <a:t>HWt</a:t>
            </a:r>
            <a:r>
              <a:rPr lang="en-GB" dirty="0"/>
              <a:t> Group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69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 Active Devon!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8" t="9273" r="3215" b="77561"/>
          <a:stretch/>
        </p:blipFill>
        <p:spPr bwMode="auto">
          <a:xfrm>
            <a:off x="1979712" y="5517232"/>
            <a:ext cx="5834360" cy="128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2080" y="1412776"/>
            <a:ext cx="8326384" cy="47525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Physical activity finder tool </a:t>
            </a:r>
          </a:p>
          <a:p>
            <a:r>
              <a:rPr lang="en-GB" dirty="0" smtClean="0"/>
              <a:t>Response to primary care  </a:t>
            </a:r>
            <a:endParaRPr lang="en-GB" dirty="0"/>
          </a:p>
          <a:p>
            <a:r>
              <a:rPr lang="en-GB" dirty="0" smtClean="0"/>
              <a:t>Uses patient info</a:t>
            </a:r>
          </a:p>
          <a:p>
            <a:r>
              <a:rPr lang="en-GB" dirty="0" smtClean="0"/>
              <a:t>Generates a tailor-made list of activities</a:t>
            </a:r>
          </a:p>
          <a:p>
            <a:r>
              <a:rPr lang="en-GB" dirty="0" smtClean="0"/>
              <a:t>Google </a:t>
            </a:r>
          </a:p>
          <a:p>
            <a:r>
              <a:rPr lang="en-GB" dirty="0" smtClean="0">
                <a:hlinkClick r:id="rId3"/>
              </a:rPr>
              <a:t>www.getactivedevon.co.uk</a:t>
            </a:r>
            <a:r>
              <a:rPr lang="en-GB" dirty="0" smtClean="0"/>
              <a:t> </a:t>
            </a:r>
          </a:p>
          <a:p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 </a:t>
            </a:r>
          </a:p>
          <a:p>
            <a:endParaRPr lang="en-GB" sz="2800" dirty="0" smtClean="0"/>
          </a:p>
        </p:txBody>
      </p:sp>
      <p:pic>
        <p:nvPicPr>
          <p:cNvPr id="7" name="irc_mi" descr="http://www.techweekeurope.co.uk/wp-content/uploads/2013/06/Google-Maps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8" r="19527"/>
          <a:stretch/>
        </p:blipFill>
        <p:spPr bwMode="auto">
          <a:xfrm>
            <a:off x="6444208" y="1412776"/>
            <a:ext cx="1611598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1741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272" r="1005"/>
          <a:stretch/>
        </p:blipFill>
        <p:spPr bwMode="auto">
          <a:xfrm>
            <a:off x="0" y="85023"/>
            <a:ext cx="9144000" cy="677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029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" r="1242"/>
          <a:stretch/>
        </p:blipFill>
        <p:spPr>
          <a:xfrm>
            <a:off x="-1" y="186220"/>
            <a:ext cx="9144001" cy="6647543"/>
          </a:xfrm>
        </p:spPr>
      </p:pic>
    </p:spTree>
    <p:extLst>
      <p:ext uri="{BB962C8B-B14F-4D97-AF65-F5344CB8AC3E}">
        <p14:creationId xmlns:p14="http://schemas.microsoft.com/office/powerpoint/2010/main" val="206290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525"/>
            <a:ext cx="9321318" cy="6645271"/>
          </a:xfrm>
        </p:spPr>
      </p:pic>
    </p:spTree>
    <p:extLst>
      <p:ext uri="{BB962C8B-B14F-4D97-AF65-F5344CB8AC3E}">
        <p14:creationId xmlns:p14="http://schemas.microsoft.com/office/powerpoint/2010/main" val="1848304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66"/>
            <a:ext cx="9487823" cy="6669360"/>
          </a:xfrm>
        </p:spPr>
      </p:pic>
    </p:spTree>
    <p:extLst>
      <p:ext uri="{BB962C8B-B14F-4D97-AF65-F5344CB8AC3E}">
        <p14:creationId xmlns:p14="http://schemas.microsoft.com/office/powerpoint/2010/main" val="255361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Walking for Health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dirty="0"/>
              <a:t>S</a:t>
            </a:r>
            <a:r>
              <a:rPr lang="en-US" sz="2800" dirty="0" smtClean="0"/>
              <a:t>ustain </a:t>
            </a:r>
            <a:r>
              <a:rPr lang="en-US" sz="2800" dirty="0"/>
              <a:t>and develop the existing structure of WFH in Devon </a:t>
            </a:r>
            <a:endParaRPr lang="en-GB" sz="2800" dirty="0"/>
          </a:p>
          <a:p>
            <a:pPr lvl="0"/>
            <a:r>
              <a:rPr lang="en-US" sz="2800" dirty="0"/>
              <a:t>E</a:t>
            </a:r>
            <a:r>
              <a:rPr lang="en-US" sz="2800" dirty="0" smtClean="0"/>
              <a:t>xtend </a:t>
            </a:r>
            <a:r>
              <a:rPr lang="en-US" sz="2800" dirty="0"/>
              <a:t>the WFH </a:t>
            </a:r>
            <a:r>
              <a:rPr lang="en-US" sz="2800" dirty="0" err="1"/>
              <a:t>programme</a:t>
            </a:r>
            <a:r>
              <a:rPr lang="en-US" sz="2800" dirty="0"/>
              <a:t> to ensure geographic coverage across Devon</a:t>
            </a:r>
            <a:endParaRPr lang="en-GB" sz="2800" dirty="0"/>
          </a:p>
          <a:p>
            <a:pPr lvl="0"/>
            <a:r>
              <a:rPr lang="en-US" sz="2800" dirty="0"/>
              <a:t>E</a:t>
            </a:r>
            <a:r>
              <a:rPr lang="en-US" sz="2800" dirty="0" smtClean="0"/>
              <a:t>xtend </a:t>
            </a:r>
            <a:r>
              <a:rPr lang="en-US" sz="2800" dirty="0"/>
              <a:t>the WFH </a:t>
            </a:r>
            <a:r>
              <a:rPr lang="en-US" sz="2800" dirty="0" err="1"/>
              <a:t>programme</a:t>
            </a:r>
            <a:r>
              <a:rPr lang="en-US" sz="2800" dirty="0"/>
              <a:t> to currently underserved population groups </a:t>
            </a:r>
            <a:endParaRPr lang="en-GB" sz="2800" dirty="0"/>
          </a:p>
          <a:p>
            <a:pPr lvl="0"/>
            <a:r>
              <a:rPr lang="en-US" sz="2800" dirty="0"/>
              <a:t>Target population groups in areas of high deprivation </a:t>
            </a:r>
            <a:endParaRPr lang="en-GB" sz="2800" dirty="0"/>
          </a:p>
          <a:p>
            <a:pPr lvl="0"/>
            <a:r>
              <a:rPr lang="en-US" sz="2800" dirty="0"/>
              <a:t>Target population groups with specific and/ or long-term health conditions.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6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Resources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 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200" dirty="0" smtClean="0">
                <a:hlinkClick r:id="rId2"/>
              </a:rPr>
              <a:t>www.devonhealthandwellbeing.org.uk</a:t>
            </a:r>
            <a:r>
              <a:rPr lang="en-GB" sz="2200" dirty="0">
                <a:hlinkClick r:id="rId3"/>
              </a:rPr>
              <a:t/>
            </a:r>
            <a:br>
              <a:rPr lang="en-GB" sz="2200" dirty="0">
                <a:hlinkClick r:id="rId3"/>
              </a:rPr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Please </a:t>
            </a:r>
            <a:r>
              <a:rPr lang="en-GB" sz="2200" dirty="0" smtClean="0"/>
              <a:t>get in touch via: - </a:t>
            </a:r>
            <a:br>
              <a:rPr lang="en-GB" sz="2200" dirty="0" smtClean="0"/>
            </a:br>
            <a:r>
              <a:rPr lang="en-GB" sz="2200" dirty="0" smtClean="0">
                <a:hlinkClick r:id="rId4"/>
              </a:rPr>
              <a:t>lucy.oloughlin@devon.gov.uk</a:t>
            </a:r>
            <a:r>
              <a:rPr lang="en-GB" sz="2200" dirty="0" smtClean="0"/>
              <a:t> </a:t>
            </a:r>
            <a:br>
              <a:rPr lang="en-GB" sz="2200" dirty="0" smtClean="0"/>
            </a:b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>
                <a:hlinkClick r:id="rId5"/>
              </a:rPr>
              <a:t>lara.snowdon@devon.gov.uk</a:t>
            </a:r>
            <a:r>
              <a:rPr lang="en-GB" sz="2200" dirty="0" smtClean="0"/>
              <a:t/>
            </a:r>
            <a:br>
              <a:rPr lang="en-GB" sz="2200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74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NHS Health Check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bg2">
                    <a:lumMod val="75000"/>
                  </a:schemeClr>
                </a:solidFill>
              </a:rPr>
              <a:t>100</a:t>
            </a: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% of eligible population every 5 </a:t>
            </a:r>
            <a:r>
              <a:rPr lang="en-GB" sz="2800" dirty="0" smtClean="0">
                <a:solidFill>
                  <a:schemeClr val="bg2">
                    <a:lumMod val="75000"/>
                  </a:schemeClr>
                </a:solidFill>
              </a:rPr>
              <a:t>years</a:t>
            </a:r>
          </a:p>
          <a:p>
            <a:r>
              <a:rPr lang="en-GB" sz="2800" dirty="0" smtClean="0">
                <a:solidFill>
                  <a:schemeClr val="bg2">
                    <a:lumMod val="75000"/>
                  </a:schemeClr>
                </a:solidFill>
              </a:rPr>
              <a:t>Five-year programme </a:t>
            </a:r>
          </a:p>
          <a:p>
            <a:r>
              <a:rPr lang="en-GB" sz="2800" dirty="0" smtClean="0">
                <a:solidFill>
                  <a:schemeClr val="bg2">
                    <a:lumMod val="75000"/>
                  </a:schemeClr>
                </a:solidFill>
              </a:rPr>
              <a:t>Eligible population = 40-74</a:t>
            </a:r>
            <a:endParaRPr lang="en-GB" sz="2800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(excluding those on existing disease registers</a:t>
            </a: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marL="457200" lvl="1" indent="0">
              <a:buNone/>
            </a:pPr>
            <a:endParaRPr lang="en-GB" sz="1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Offer 20% of eligible population every year</a:t>
            </a:r>
          </a:p>
          <a:p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Devon – 250,000 </a:t>
            </a:r>
            <a:r>
              <a:rPr lang="en-GB" sz="2800" dirty="0" smtClean="0">
                <a:solidFill>
                  <a:schemeClr val="bg2">
                    <a:lumMod val="75000"/>
                  </a:schemeClr>
                </a:solidFill>
              </a:rPr>
              <a:t>eligible/ </a:t>
            </a: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50,000 per year</a:t>
            </a:r>
          </a:p>
          <a:p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50% uptake </a:t>
            </a:r>
            <a:r>
              <a:rPr lang="en-GB" sz="2800" dirty="0" smtClean="0">
                <a:solidFill>
                  <a:schemeClr val="bg2">
                    <a:lumMod val="75000"/>
                  </a:schemeClr>
                </a:solidFill>
              </a:rPr>
              <a:t>		66%			75% </a:t>
            </a:r>
            <a:endParaRPr lang="en-GB" sz="28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GB" sz="2800" dirty="0"/>
          </a:p>
        </p:txBody>
      </p:sp>
      <p:sp>
        <p:nvSpPr>
          <p:cNvPr id="4" name="Right Arrow 3"/>
          <p:cNvSpPr/>
          <p:nvPr/>
        </p:nvSpPr>
        <p:spPr>
          <a:xfrm>
            <a:off x="2987824" y="5085184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>
            <a:off x="5498718" y="5085184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b="3632"/>
          <a:stretch>
            <a:fillRect/>
          </a:stretch>
        </p:blipFill>
        <p:spPr bwMode="auto">
          <a:xfrm rot="5400000">
            <a:off x="3979755" y="1709966"/>
            <a:ext cx="1196751" cy="909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426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NHS Health Check Programme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23744"/>
            <a:ext cx="4053526" cy="3312368"/>
          </a:xfrm>
          <a:prstGeom prst="rect">
            <a:avLst/>
          </a:prstGeom>
          <a:noFill/>
        </p:spPr>
      </p:pic>
      <p:pic>
        <p:nvPicPr>
          <p:cNvPr id="6" name="Picture 5" descr="cid:image006.png@01CF6AC2.A43EC31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99826"/>
            <a:ext cx="3886734" cy="32774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55576" y="1361569"/>
            <a:ext cx="76328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Devon Health Checks Offered 2013/14 - Benchmarking and Trend</a:t>
            </a:r>
          </a:p>
          <a:p>
            <a:endParaRPr lang="en-GB" sz="2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b="3632"/>
          <a:stretch>
            <a:fillRect/>
          </a:stretch>
        </p:blipFill>
        <p:spPr bwMode="auto">
          <a:xfrm rot="5400000">
            <a:off x="3979755" y="1709966"/>
            <a:ext cx="1196751" cy="909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4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NHS Health Check Programme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31585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Devon Health Checks </a:t>
            </a:r>
            <a:r>
              <a:rPr lang="en-GB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Received </a:t>
            </a:r>
            <a:r>
              <a:rPr lang="en-GB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2013/14 - Benchmarking and Trend</a:t>
            </a:r>
          </a:p>
          <a:p>
            <a:endParaRPr lang="en-GB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45060"/>
            <a:ext cx="3816424" cy="3328156"/>
          </a:xfrm>
          <a:prstGeom prst="rect">
            <a:avLst/>
          </a:prstGeom>
          <a:noFill/>
        </p:spPr>
      </p:pic>
      <p:pic>
        <p:nvPicPr>
          <p:cNvPr id="6" name="Picture 5" descr="cid:image008.png@01CF6AC2.A43EC31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07292"/>
            <a:ext cx="3744416" cy="336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b="3632"/>
          <a:stretch>
            <a:fillRect/>
          </a:stretch>
        </p:blipFill>
        <p:spPr bwMode="auto">
          <a:xfrm rot="5400000">
            <a:off x="3979755" y="1709966"/>
            <a:ext cx="1196751" cy="909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701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NHS Health Check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600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GB" b="1" dirty="0"/>
              <a:t>Results at Year One </a:t>
            </a:r>
            <a:endParaRPr lang="en-GB" dirty="0"/>
          </a:p>
          <a:p>
            <a:r>
              <a:rPr lang="en-GB" dirty="0" smtClean="0"/>
              <a:t>July </a:t>
            </a:r>
            <a:r>
              <a:rPr lang="en-GB" dirty="0"/>
              <a:t>2013 - May 2014, </a:t>
            </a:r>
            <a:r>
              <a:rPr lang="en-GB" b="1" dirty="0"/>
              <a:t>33,153 </a:t>
            </a:r>
            <a:r>
              <a:rPr lang="en-GB" dirty="0"/>
              <a:t>(13.46%) </a:t>
            </a:r>
            <a:r>
              <a:rPr lang="en-GB" dirty="0" smtClean="0"/>
              <a:t>offered and </a:t>
            </a:r>
            <a:r>
              <a:rPr lang="en-GB" b="1" dirty="0"/>
              <a:t>14,142 </a:t>
            </a:r>
            <a:r>
              <a:rPr lang="en-GB" dirty="0"/>
              <a:t>(5.73%) </a:t>
            </a:r>
            <a:r>
              <a:rPr lang="en-GB" dirty="0" smtClean="0"/>
              <a:t>delivered</a:t>
            </a:r>
          </a:p>
          <a:p>
            <a:r>
              <a:rPr lang="en-GB" dirty="0" smtClean="0"/>
              <a:t>Uptake averaged at 43%</a:t>
            </a:r>
          </a:p>
          <a:p>
            <a:r>
              <a:rPr lang="en-GB" dirty="0" smtClean="0"/>
              <a:t>Final quarter 56%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b="3632"/>
          <a:stretch>
            <a:fillRect/>
          </a:stretch>
        </p:blipFill>
        <p:spPr bwMode="auto">
          <a:xfrm rot="5400000">
            <a:off x="3951025" y="1709316"/>
            <a:ext cx="1196751" cy="909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NHS Health Check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bg2">
                    <a:lumMod val="75000"/>
                  </a:schemeClr>
                </a:solidFill>
              </a:rPr>
              <a:t>Existing model - 96 </a:t>
            </a: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practices signed up in </a:t>
            </a:r>
            <a:r>
              <a:rPr lang="en-GB" sz="2800" dirty="0" smtClean="0">
                <a:solidFill>
                  <a:schemeClr val="bg2">
                    <a:lumMod val="75000"/>
                  </a:schemeClr>
                </a:solidFill>
              </a:rPr>
              <a:t>Devon</a:t>
            </a:r>
            <a:endParaRPr lang="en-GB" sz="2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GB" sz="2800" dirty="0" smtClean="0"/>
              <a:t>HPD Outreach Pilot:</a:t>
            </a:r>
          </a:p>
          <a:p>
            <a:pPr lvl="1"/>
            <a:r>
              <a:rPr lang="en-GB" sz="2400" dirty="0" smtClean="0"/>
              <a:t>to deliver 300/400 checks in community settings </a:t>
            </a:r>
          </a:p>
          <a:p>
            <a:pPr lvl="1"/>
            <a:r>
              <a:rPr lang="en-GB" sz="2400" dirty="0" smtClean="0"/>
              <a:t>Test and determine shape of future outreach model </a:t>
            </a:r>
          </a:p>
          <a:p>
            <a:pPr lvl="1"/>
            <a:r>
              <a:rPr lang="en-GB" sz="2400" dirty="0" smtClean="0"/>
              <a:t>As mandatory duty to offer to everyone </a:t>
            </a:r>
          </a:p>
          <a:p>
            <a:pPr marL="514350" indent="-457200"/>
            <a:r>
              <a:rPr lang="en-GB" dirty="0" smtClean="0"/>
              <a:t>To target:</a:t>
            </a:r>
          </a:p>
          <a:p>
            <a:pPr lvl="1"/>
            <a:r>
              <a:rPr lang="en-GB" sz="2400" dirty="0"/>
              <a:t>p</a:t>
            </a:r>
            <a:r>
              <a:rPr lang="en-GB" sz="2400" dirty="0" smtClean="0"/>
              <a:t>eople who may not respond to GP invite</a:t>
            </a:r>
          </a:p>
          <a:p>
            <a:pPr lvl="1"/>
            <a:r>
              <a:rPr lang="en-GB" sz="2400" dirty="0"/>
              <a:t>p</a:t>
            </a:r>
            <a:r>
              <a:rPr lang="en-GB" sz="2400" dirty="0" smtClean="0"/>
              <a:t>eople with increased cardiovascular risk</a:t>
            </a:r>
          </a:p>
          <a:p>
            <a:pPr lvl="1"/>
            <a:r>
              <a:rPr lang="en-GB" sz="2400" dirty="0" smtClean="0"/>
              <a:t>test a community setting model where there are no GP practices offering health checks   </a:t>
            </a:r>
            <a:endParaRPr lang="en-GB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b="3632"/>
          <a:stretch>
            <a:fillRect/>
          </a:stretch>
        </p:blipFill>
        <p:spPr bwMode="auto">
          <a:xfrm rot="5400000">
            <a:off x="3951025" y="1709966"/>
            <a:ext cx="1196751" cy="909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7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NHS Health Check 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Outreach </a:t>
            </a:r>
            <a:r>
              <a:rPr lang="en-GB" dirty="0" smtClean="0"/>
              <a:t>model</a:t>
            </a:r>
          </a:p>
          <a:p>
            <a:r>
              <a:rPr lang="en-GB" dirty="0"/>
              <a:t>Development </a:t>
            </a:r>
            <a:endParaRPr lang="en-GB" dirty="0" smtClean="0"/>
          </a:p>
          <a:p>
            <a:r>
              <a:rPr lang="en-GB" dirty="0" smtClean="0"/>
              <a:t>Market </a:t>
            </a:r>
            <a:r>
              <a:rPr lang="en-GB" dirty="0" smtClean="0"/>
              <a:t>warming event – 26</a:t>
            </a:r>
            <a:r>
              <a:rPr lang="en-GB" baseline="30000" dirty="0" smtClean="0"/>
              <a:t>th</a:t>
            </a:r>
            <a:r>
              <a:rPr lang="en-GB" dirty="0" smtClean="0"/>
              <a:t> June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b="3632"/>
          <a:stretch>
            <a:fillRect/>
          </a:stretch>
        </p:blipFill>
        <p:spPr bwMode="auto">
          <a:xfrm rot="5400000">
            <a:off x="3951025" y="1709966"/>
            <a:ext cx="1196751" cy="909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886562"/>
      </p:ext>
    </p:extLst>
  </p:cSld>
  <p:clrMapOvr>
    <a:masterClrMapping/>
  </p:clrMapOvr>
</p:sld>
</file>

<file path=ppt/theme/theme1.xml><?xml version="1.0" encoding="utf-8"?>
<a:theme xmlns:a="http://schemas.openxmlformats.org/drawingml/2006/main" name="Public Health Devon - Copy">
  <a:themeElements>
    <a:clrScheme name="Public Health Devon">
      <a:dk1>
        <a:sysClr val="windowText" lastClr="000000"/>
      </a:dk1>
      <a:lt1>
        <a:sysClr val="window" lastClr="FFFFFF"/>
      </a:lt1>
      <a:dk2>
        <a:srgbClr val="008183"/>
      </a:dk2>
      <a:lt2>
        <a:srgbClr val="67C18C"/>
      </a:lt2>
      <a:accent1>
        <a:srgbClr val="007BCB"/>
      </a:accent1>
      <a:accent2>
        <a:srgbClr val="B2BB1E"/>
      </a:accent2>
      <a:accent3>
        <a:srgbClr val="F8981D"/>
      </a:accent3>
      <a:accent4>
        <a:srgbClr val="ED174F"/>
      </a:accent4>
      <a:accent5>
        <a:srgbClr val="7D2A90"/>
      </a:accent5>
      <a:accent6>
        <a:srgbClr val="DEE9E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Public Health Devon - Copy</Template>
  <TotalTime>1059</TotalTime>
  <Words>1980</Words>
  <Application>Microsoft Office PowerPoint</Application>
  <PresentationFormat>On-screen Show (4:3)</PresentationFormat>
  <Paragraphs>356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Public Health Devon - Copy</vt:lpstr>
      <vt:lpstr>NHS Health Checks Weight Management –Adults Physical Activity Tool  Walking for Health </vt:lpstr>
      <vt:lpstr>PowerPoint Presentation</vt:lpstr>
      <vt:lpstr>NHS Health Check Programme</vt:lpstr>
      <vt:lpstr>NHS Health Check Programme</vt:lpstr>
      <vt:lpstr>NHS Health Check Programme</vt:lpstr>
      <vt:lpstr>NHS Health Check Programme</vt:lpstr>
      <vt:lpstr>NHS Health Check Programme</vt:lpstr>
      <vt:lpstr>NHS Health Check Programme</vt:lpstr>
      <vt:lpstr>NHS Health Check Programme</vt:lpstr>
      <vt:lpstr>Lifestyle Services </vt:lpstr>
      <vt:lpstr>  Devon Tier 1 &amp; 2 Weight Management Services</vt:lpstr>
      <vt:lpstr>Background</vt:lpstr>
      <vt:lpstr>Healthy Weight Care Pathway</vt:lpstr>
      <vt:lpstr>What Do We Know About The Health Needs?</vt:lpstr>
      <vt:lpstr>A New Service Model for Devon Weight Management</vt:lpstr>
      <vt:lpstr>Tier 1 Eligibility Criteria</vt:lpstr>
      <vt:lpstr>Tier 1 Weight Management Services</vt:lpstr>
      <vt:lpstr>Tier 2 Eligibility Criteria</vt:lpstr>
      <vt:lpstr>Tier 2 Weight Management Services</vt:lpstr>
      <vt:lpstr>Weight Management Service Lots</vt:lpstr>
      <vt:lpstr>Physical Activity Services</vt:lpstr>
      <vt:lpstr>Physical Activity Services Lot</vt:lpstr>
      <vt:lpstr> Providers Awarded Tier 2 Services </vt:lpstr>
      <vt:lpstr>Referral</vt:lpstr>
      <vt:lpstr>Referral Pathway for South and West Devon and all from Jan 2015</vt:lpstr>
      <vt:lpstr>Interim pathway  For patients living in RDEFT/NDHT areas</vt:lpstr>
      <vt:lpstr>Interim Referral Pathway for Eastern and Northern Localities NEW Devon</vt:lpstr>
      <vt:lpstr>Interim Triage Flow Chart To Be Used By DRSS for Patients in Northern and Eastern Localities </vt:lpstr>
      <vt:lpstr>Devon Tier 2 Service March-May 2014</vt:lpstr>
      <vt:lpstr>Issues</vt:lpstr>
      <vt:lpstr>Get Active Devon!</vt:lpstr>
      <vt:lpstr>PowerPoint Presentation</vt:lpstr>
      <vt:lpstr>PowerPoint Presentation</vt:lpstr>
      <vt:lpstr>PowerPoint Presentation</vt:lpstr>
      <vt:lpstr>PowerPoint Presentation</vt:lpstr>
      <vt:lpstr>Walking for Health </vt:lpstr>
      <vt:lpstr>  Resources   www.devonhealthandwellbeing.org.uk  Please get in touch via: -  lucy.oloughlin@devon.gov.uk   lara.snowdon@devon.gov.uk </vt:lpstr>
    </vt:vector>
  </TitlesOfParts>
  <Company>Devon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Chant</dc:creator>
  <cp:lastModifiedBy>Lara Snowdon</cp:lastModifiedBy>
  <cp:revision>69</cp:revision>
  <cp:lastPrinted>2013-09-17T13:54:17Z</cp:lastPrinted>
  <dcterms:created xsi:type="dcterms:W3CDTF">2013-05-13T09:25:42Z</dcterms:created>
  <dcterms:modified xsi:type="dcterms:W3CDTF">2014-06-05T07:58:21Z</dcterms:modified>
</cp:coreProperties>
</file>