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60F95-F798-47A2-9704-60E318804FC6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233DC-1BCD-445D-AC73-B0060CD6B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1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050" name="Picture 2" descr="K:\CEXProject\CExeGov\Public Health\INFO\Public Health Templates and Tools\Logos\Public Health Devon Logo (Letterhead Version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356"/>
            <a:ext cx="9144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10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9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19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1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8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50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4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32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0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85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20C4-2CE5-4197-B16C-1380C135AAE5}" type="datetimeFigureOut">
              <a:rPr lang="en-GB" smtClean="0"/>
              <a:t>08/07/2013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00979-863F-4BE6-A7E1-E942CC7EF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5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E00979-863F-4BE6-A7E1-E942CC7EFE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E00979-863F-4BE6-A7E1-E942CC7EFE6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6" name="Picture 2" descr="K:\CEXProject\CExeGov\Public Health\INFO\Public Health Templates and Tools\Logos\Public Health Devon 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037" y="6271767"/>
            <a:ext cx="3399421" cy="50361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32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james.wakeham@property.nhs.uk" TargetMode="External"/><Relationship Id="rId3" Type="http://schemas.openxmlformats.org/officeDocument/2006/relationships/hyperlink" Target="mailto:rebecca.harriott@nhs.net" TargetMode="External"/><Relationship Id="rId7" Type="http://schemas.openxmlformats.org/officeDocument/2006/relationships/hyperlink" Target="mailto:virginia.pearson@devon.gov.uk" TargetMode="External"/><Relationship Id="rId2" Type="http://schemas.openxmlformats.org/officeDocument/2006/relationships/hyperlink" Target="mailto:tim.burke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evemoore2@nhs.net" TargetMode="External"/><Relationship Id="rId5" Type="http://schemas.openxmlformats.org/officeDocument/2006/relationships/hyperlink" Target="mailto:steve.wallwork@nhs.net" TargetMode="External"/><Relationship Id="rId4" Type="http://schemas.openxmlformats.org/officeDocument/2006/relationships/hyperlink" Target="mailto:derek.greatorex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95" y="0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New Health Landscape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_s1038"/>
          <p:cNvSpPr>
            <a:spLocks noChangeArrowheads="1"/>
          </p:cNvSpPr>
          <p:nvPr/>
        </p:nvSpPr>
        <p:spPr bwMode="auto">
          <a:xfrm>
            <a:off x="7308850" y="339212"/>
            <a:ext cx="1511300" cy="238781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7412" tIns="43705" rIns="87412" bIns="43705" anchor="ctr"/>
          <a:lstStyle/>
          <a:p>
            <a:pPr algn="ctr"/>
            <a:r>
              <a:rPr lang="en-GB" sz="1200" b="1">
                <a:latin typeface="Arial" charset="0"/>
              </a:rPr>
              <a:t>Partnership org</a:t>
            </a:r>
          </a:p>
        </p:txBody>
      </p:sp>
      <p:sp>
        <p:nvSpPr>
          <p:cNvPr id="8" name="_s1036"/>
          <p:cNvSpPr>
            <a:spLocks noChangeArrowheads="1"/>
          </p:cNvSpPr>
          <p:nvPr/>
        </p:nvSpPr>
        <p:spPr bwMode="auto">
          <a:xfrm>
            <a:off x="7308850" y="699437"/>
            <a:ext cx="1512888" cy="237469"/>
          </a:xfrm>
          <a:prstGeom prst="roundRect">
            <a:avLst>
              <a:gd name="adj" fmla="val 1654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8105" tIns="19054" rIns="38105" bIns="19054" anchor="ctr"/>
          <a:lstStyle/>
          <a:p>
            <a:pPr algn="ctr" eaLnBrk="1" hangingPunct="1"/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NHS body</a:t>
            </a:r>
          </a:p>
        </p:txBody>
      </p:sp>
      <p:sp>
        <p:nvSpPr>
          <p:cNvPr id="9" name="_s1046"/>
          <p:cNvSpPr>
            <a:spLocks noChangeArrowheads="1"/>
          </p:cNvSpPr>
          <p:nvPr/>
        </p:nvSpPr>
        <p:spPr bwMode="auto">
          <a:xfrm>
            <a:off x="7308850" y="1059800"/>
            <a:ext cx="1511300" cy="237469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412" tIns="43705" rIns="87412" bIns="43705" anchor="ctr"/>
          <a:lstStyle/>
          <a:p>
            <a:pPr algn="ctr"/>
            <a:r>
              <a:rPr lang="en-GB" sz="1200" b="1">
                <a:solidFill>
                  <a:schemeClr val="bg1"/>
                </a:solidFill>
                <a:latin typeface="Arial" charset="0"/>
              </a:rPr>
              <a:t>Local authority</a:t>
            </a:r>
          </a:p>
        </p:txBody>
      </p:sp>
      <p:grpSp>
        <p:nvGrpSpPr>
          <p:cNvPr id="10" name="Content Placeholder 6148"/>
          <p:cNvGrpSpPr>
            <a:grpSpLocks/>
          </p:cNvGrpSpPr>
          <p:nvPr/>
        </p:nvGrpSpPr>
        <p:grpSpPr bwMode="auto">
          <a:xfrm>
            <a:off x="173038" y="1128246"/>
            <a:ext cx="8645525" cy="4754563"/>
            <a:chOff x="158" y="802"/>
            <a:chExt cx="5446" cy="2995"/>
          </a:xfrm>
        </p:grpSpPr>
        <p:cxnSp>
          <p:nvCxnSpPr>
            <p:cNvPr id="11" name="_s6176"/>
            <p:cNvCxnSpPr>
              <a:cxnSpLocks noChangeShapeType="1"/>
              <a:stCxn id="29" idx="0"/>
              <a:endCxn id="21" idx="2"/>
            </p:cNvCxnSpPr>
            <p:nvPr/>
          </p:nvCxnSpPr>
          <p:spPr bwMode="auto">
            <a:xfrm rot="16200000">
              <a:off x="1360" y="2659"/>
              <a:ext cx="1350" cy="380"/>
            </a:xfrm>
            <a:prstGeom prst="bentConnector3">
              <a:avLst>
                <a:gd name="adj1" fmla="val 5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_s6164"/>
            <p:cNvCxnSpPr>
              <a:cxnSpLocks noChangeShapeType="1"/>
              <a:stCxn id="22" idx="1"/>
              <a:endCxn id="20" idx="2"/>
            </p:cNvCxnSpPr>
            <p:nvPr/>
          </p:nvCxnSpPr>
          <p:spPr bwMode="auto">
            <a:xfrm rot="10800000">
              <a:off x="3310" y="2655"/>
              <a:ext cx="386" cy="10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_s6160"/>
            <p:cNvCxnSpPr>
              <a:cxnSpLocks noChangeShapeType="1"/>
            </p:cNvCxnSpPr>
            <p:nvPr/>
          </p:nvCxnSpPr>
          <p:spPr bwMode="auto">
            <a:xfrm rot="5400000" flipH="1">
              <a:off x="5326" y="805"/>
              <a:ext cx="10" cy="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_s6158"/>
            <p:cNvCxnSpPr>
              <a:cxnSpLocks noChangeShapeType="1"/>
            </p:cNvCxnSpPr>
            <p:nvPr/>
          </p:nvCxnSpPr>
          <p:spPr bwMode="auto">
            <a:xfrm rot="16200000" flipV="1">
              <a:off x="3251" y="2131"/>
              <a:ext cx="635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_s6155"/>
            <p:cNvCxnSpPr>
              <a:cxnSpLocks noChangeShapeType="1"/>
              <a:stCxn id="19" idx="0"/>
              <a:endCxn id="17" idx="2"/>
            </p:cNvCxnSpPr>
            <p:nvPr/>
          </p:nvCxnSpPr>
          <p:spPr bwMode="auto">
            <a:xfrm rot="5400000" flipH="1">
              <a:off x="2875" y="1106"/>
              <a:ext cx="391" cy="473"/>
            </a:xfrm>
            <a:prstGeom prst="bentConnector3">
              <a:avLst>
                <a:gd name="adj1" fmla="val 32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_s6154"/>
            <p:cNvCxnSpPr>
              <a:cxnSpLocks noChangeShapeType="1"/>
              <a:stCxn id="18" idx="0"/>
              <a:endCxn id="17" idx="2"/>
            </p:cNvCxnSpPr>
            <p:nvPr/>
          </p:nvCxnSpPr>
          <p:spPr bwMode="auto">
            <a:xfrm rot="16200000">
              <a:off x="1567" y="237"/>
              <a:ext cx="358" cy="2177"/>
            </a:xfrm>
            <a:prstGeom prst="bentConnector3">
              <a:avLst>
                <a:gd name="adj1" fmla="val 279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_s6150"/>
            <p:cNvSpPr>
              <a:spLocks noChangeArrowheads="1"/>
            </p:cNvSpPr>
            <p:nvPr/>
          </p:nvSpPr>
          <p:spPr bwMode="auto">
            <a:xfrm>
              <a:off x="1423" y="935"/>
              <a:ext cx="2821" cy="2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105" tIns="19054" rIns="38105" bIns="1905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Department of Health</a:t>
              </a:r>
            </a:p>
          </p:txBody>
        </p:sp>
        <p:sp>
          <p:nvSpPr>
            <p:cNvPr id="18" name="_s6151"/>
            <p:cNvSpPr>
              <a:spLocks noChangeArrowheads="1"/>
            </p:cNvSpPr>
            <p:nvPr/>
          </p:nvSpPr>
          <p:spPr bwMode="auto">
            <a:xfrm>
              <a:off x="158" y="1505"/>
              <a:ext cx="997" cy="11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105" tIns="19054" rIns="38105" bIns="1905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Public Health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England</a:t>
              </a:r>
            </a:p>
          </p:txBody>
        </p:sp>
        <p:sp>
          <p:nvSpPr>
            <p:cNvPr id="19" name="_s6152"/>
            <p:cNvSpPr>
              <a:spLocks noChangeArrowheads="1"/>
            </p:cNvSpPr>
            <p:nvPr/>
          </p:nvSpPr>
          <p:spPr bwMode="auto">
            <a:xfrm>
              <a:off x="2475" y="1538"/>
              <a:ext cx="1664" cy="272"/>
            </a:xfrm>
            <a:prstGeom prst="roundRect">
              <a:avLst>
                <a:gd name="adj" fmla="val 165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105" tIns="19054" rIns="38105" bIns="1905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NHS Commissioning Board</a:t>
              </a:r>
            </a:p>
          </p:txBody>
        </p:sp>
        <p:sp>
          <p:nvSpPr>
            <p:cNvPr id="20" name="_s6157"/>
            <p:cNvSpPr>
              <a:spLocks noChangeArrowheads="1"/>
            </p:cNvSpPr>
            <p:nvPr/>
          </p:nvSpPr>
          <p:spPr bwMode="auto">
            <a:xfrm>
              <a:off x="2404" y="2445"/>
              <a:ext cx="1812" cy="21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815" tIns="29908" rIns="59815" bIns="2990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Clinical Commissioning Groups</a:t>
              </a:r>
            </a:p>
          </p:txBody>
        </p:sp>
        <p:sp>
          <p:nvSpPr>
            <p:cNvPr id="21" name="_s6159"/>
            <p:cNvSpPr>
              <a:spLocks noChangeArrowheads="1"/>
            </p:cNvSpPr>
            <p:nvPr/>
          </p:nvSpPr>
          <p:spPr bwMode="auto">
            <a:xfrm>
              <a:off x="1340" y="1901"/>
              <a:ext cx="1769" cy="27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7412" tIns="43705" rIns="87412" bIns="4370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Health and Wellbeing Boards</a:t>
              </a:r>
            </a:p>
          </p:txBody>
        </p:sp>
        <p:sp>
          <p:nvSpPr>
            <p:cNvPr id="22" name="_s6163"/>
            <p:cNvSpPr>
              <a:spLocks noChangeArrowheads="1"/>
            </p:cNvSpPr>
            <p:nvPr/>
          </p:nvSpPr>
          <p:spPr bwMode="auto">
            <a:xfrm>
              <a:off x="3696" y="3569"/>
              <a:ext cx="1790" cy="2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71844" tIns="35922" rIns="71844" bIns="3592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Providers</a:t>
              </a:r>
            </a:p>
          </p:txBody>
        </p:sp>
        <p:cxnSp>
          <p:nvCxnSpPr>
            <p:cNvPr id="23" name="AutoShape 23"/>
            <p:cNvCxnSpPr>
              <a:cxnSpLocks noChangeShapeType="1"/>
              <a:stCxn id="18" idx="2"/>
            </p:cNvCxnSpPr>
            <p:nvPr/>
          </p:nvCxnSpPr>
          <p:spPr bwMode="auto">
            <a:xfrm rot="5400000">
              <a:off x="536" y="2824"/>
              <a:ext cx="240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4" name="AutoShape 28"/>
            <p:cNvSpPr>
              <a:spLocks noChangeArrowheads="1"/>
            </p:cNvSpPr>
            <p:nvPr/>
          </p:nvSpPr>
          <p:spPr bwMode="auto">
            <a:xfrm>
              <a:off x="4740" y="2753"/>
              <a:ext cx="863" cy="543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2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CQC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Quality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regulator</a:t>
              </a: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>
              <a:off x="3878" y="2753"/>
              <a:ext cx="816" cy="54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2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Monitor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Economic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regulator</a:t>
              </a: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26" name="AutoShape 29"/>
            <p:cNvSpPr>
              <a:spLocks/>
            </p:cNvSpPr>
            <p:nvPr/>
          </p:nvSpPr>
          <p:spPr bwMode="auto">
            <a:xfrm rot="16200000">
              <a:off x="4582" y="3091"/>
              <a:ext cx="182" cy="681"/>
            </a:xfrm>
            <a:prstGeom prst="leftBrace">
              <a:avLst>
                <a:gd name="adj1" fmla="val 3118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AutoShape 30"/>
            <p:cNvSpPr>
              <a:spLocks noChangeArrowheads="1"/>
            </p:cNvSpPr>
            <p:nvPr/>
          </p:nvSpPr>
          <p:spPr bwMode="auto">
            <a:xfrm>
              <a:off x="161" y="2944"/>
              <a:ext cx="998" cy="54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105" tIns="19054" rIns="38105" bIns="1905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Public Health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Local authorities</a:t>
              </a:r>
            </a:p>
          </p:txBody>
        </p:sp>
        <p:sp>
          <p:nvSpPr>
            <p:cNvPr id="29" name="_s6175"/>
            <p:cNvSpPr>
              <a:spLocks noChangeArrowheads="1"/>
            </p:cNvSpPr>
            <p:nvPr/>
          </p:nvSpPr>
          <p:spPr bwMode="auto">
            <a:xfrm>
              <a:off x="1111" y="3524"/>
              <a:ext cx="1467" cy="273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87412" tIns="43705" rIns="87412" bIns="4370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HealthWatch</a:t>
              </a:r>
            </a:p>
          </p:txBody>
        </p:sp>
        <p:sp>
          <p:nvSpPr>
            <p:cNvPr id="30" name="AutoShape 41"/>
            <p:cNvSpPr>
              <a:spLocks noChangeArrowheads="1"/>
            </p:cNvSpPr>
            <p:nvPr/>
          </p:nvSpPr>
          <p:spPr bwMode="auto">
            <a:xfrm>
              <a:off x="4334" y="1629"/>
              <a:ext cx="1270" cy="771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22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Commissioning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Support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Organisations</a:t>
              </a:r>
            </a:p>
          </p:txBody>
        </p:sp>
        <p:cxnSp>
          <p:nvCxnSpPr>
            <p:cNvPr id="31" name="_s1031"/>
            <p:cNvCxnSpPr>
              <a:cxnSpLocks noChangeShapeType="1"/>
              <a:stCxn id="20" idx="1"/>
              <a:endCxn id="21" idx="3"/>
            </p:cNvCxnSpPr>
            <p:nvPr/>
          </p:nvCxnSpPr>
          <p:spPr bwMode="auto">
            <a:xfrm rot="10800000" flipH="1">
              <a:off x="2404" y="2038"/>
              <a:ext cx="705" cy="512"/>
            </a:xfrm>
            <a:prstGeom prst="bentConnector5">
              <a:avLst>
                <a:gd name="adj1" fmla="val -20426"/>
                <a:gd name="adj2" fmla="val 46875"/>
                <a:gd name="adj3" fmla="val 12042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46"/>
            <p:cNvCxnSpPr>
              <a:cxnSpLocks noChangeShapeType="1"/>
              <a:stCxn id="19" idx="3"/>
              <a:endCxn id="30" idx="1"/>
            </p:cNvCxnSpPr>
            <p:nvPr/>
          </p:nvCxnSpPr>
          <p:spPr bwMode="auto">
            <a:xfrm>
              <a:off x="4139" y="1674"/>
              <a:ext cx="195" cy="341"/>
            </a:xfrm>
            <a:prstGeom prst="bentConnector3">
              <a:avLst>
                <a:gd name="adj1" fmla="val 4974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47"/>
            <p:cNvCxnSpPr>
              <a:cxnSpLocks noChangeShapeType="1"/>
              <a:stCxn id="30" idx="1"/>
              <a:endCxn id="20" idx="3"/>
            </p:cNvCxnSpPr>
            <p:nvPr/>
          </p:nvCxnSpPr>
          <p:spPr bwMode="auto">
            <a:xfrm rot="10800000" flipV="1">
              <a:off x="4216" y="2015"/>
              <a:ext cx="118" cy="53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_s1028"/>
            <p:cNvCxnSpPr>
              <a:cxnSpLocks noChangeShapeType="1"/>
              <a:stCxn id="28" idx="3"/>
              <a:endCxn id="21" idx="1"/>
            </p:cNvCxnSpPr>
            <p:nvPr/>
          </p:nvCxnSpPr>
          <p:spPr bwMode="auto">
            <a:xfrm flipV="1">
              <a:off x="1159" y="2038"/>
              <a:ext cx="181" cy="1178"/>
            </a:xfrm>
            <a:prstGeom prst="bentConnector3">
              <a:avLst>
                <a:gd name="adj1" fmla="val 4972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9899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175"/>
          <p:cNvSpPr/>
          <p:nvPr/>
        </p:nvSpPr>
        <p:spPr>
          <a:xfrm>
            <a:off x="2771800" y="6191938"/>
            <a:ext cx="3563912" cy="62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AutoShape 4"/>
          <p:cNvSpPr>
            <a:spLocks noChangeAspect="1" noChangeArrowheads="1" noTextEdit="1"/>
          </p:cNvSpPr>
          <p:nvPr/>
        </p:nvSpPr>
        <p:spPr bwMode="auto">
          <a:xfrm>
            <a:off x="304800" y="1250951"/>
            <a:ext cx="83820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34" name="_s6194"/>
          <p:cNvCxnSpPr>
            <a:cxnSpLocks noChangeShapeType="1"/>
            <a:stCxn id="153" idx="0"/>
            <a:endCxn id="145" idx="2"/>
          </p:cNvCxnSpPr>
          <p:nvPr/>
        </p:nvCxnSpPr>
        <p:spPr bwMode="auto">
          <a:xfrm rot="16200000">
            <a:off x="3918744" y="3271045"/>
            <a:ext cx="720725" cy="56673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7B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" name="_s6191"/>
          <p:cNvCxnSpPr>
            <a:cxnSpLocks noChangeShapeType="1"/>
            <a:stCxn id="152" idx="0"/>
            <a:endCxn id="148" idx="2"/>
          </p:cNvCxnSpPr>
          <p:nvPr/>
        </p:nvCxnSpPr>
        <p:spPr bwMode="auto">
          <a:xfrm rot="16200000">
            <a:off x="5745163" y="3784601"/>
            <a:ext cx="3860800" cy="0"/>
          </a:xfrm>
          <a:prstGeom prst="straightConnector1">
            <a:avLst/>
          </a:prstGeom>
          <a:noFill/>
          <a:ln w="28575">
            <a:solidFill>
              <a:srgbClr val="007BC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" name="_s6187"/>
          <p:cNvCxnSpPr>
            <a:cxnSpLocks noChangeShapeType="1"/>
            <a:stCxn id="150" idx="0"/>
            <a:endCxn id="143" idx="2"/>
          </p:cNvCxnSpPr>
          <p:nvPr/>
        </p:nvCxnSpPr>
        <p:spPr bwMode="auto">
          <a:xfrm rot="16200000">
            <a:off x="951707" y="2091532"/>
            <a:ext cx="476250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7B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7" name="_s6185"/>
          <p:cNvCxnSpPr>
            <a:cxnSpLocks noChangeShapeType="1"/>
            <a:stCxn id="149" idx="0"/>
            <a:endCxn id="144" idx="2"/>
          </p:cNvCxnSpPr>
          <p:nvPr/>
        </p:nvCxnSpPr>
        <p:spPr bwMode="auto">
          <a:xfrm rot="5400000" flipH="1">
            <a:off x="4548188" y="2127250"/>
            <a:ext cx="1798638" cy="1776413"/>
          </a:xfrm>
          <a:prstGeom prst="bentConnector3">
            <a:avLst>
              <a:gd name="adj1" fmla="val 90287"/>
            </a:avLst>
          </a:prstGeom>
          <a:noFill/>
          <a:ln w="28575">
            <a:solidFill>
              <a:srgbClr val="007B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_s6180"/>
          <p:cNvCxnSpPr>
            <a:cxnSpLocks noChangeShapeType="1"/>
            <a:stCxn id="148" idx="0"/>
            <a:endCxn id="142" idx="2"/>
          </p:cNvCxnSpPr>
          <p:nvPr/>
        </p:nvCxnSpPr>
        <p:spPr bwMode="auto">
          <a:xfrm rot="5400000" flipH="1">
            <a:off x="5867400" y="-557212"/>
            <a:ext cx="490538" cy="3125788"/>
          </a:xfrm>
          <a:prstGeom prst="bentConnector3">
            <a:avLst>
              <a:gd name="adj1" fmla="val 49838"/>
            </a:avLst>
          </a:prstGeom>
          <a:noFill/>
          <a:ln w="28575">
            <a:solidFill>
              <a:srgbClr val="007B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_s6158"/>
          <p:cNvCxnSpPr>
            <a:cxnSpLocks noChangeShapeType="1"/>
            <a:stCxn id="145" idx="0"/>
            <a:endCxn id="144" idx="2"/>
          </p:cNvCxnSpPr>
          <p:nvPr/>
        </p:nvCxnSpPr>
        <p:spPr bwMode="auto">
          <a:xfrm rot="5400000" flipH="1">
            <a:off x="4381500" y="2293938"/>
            <a:ext cx="358775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7B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0" name="_s6155"/>
          <p:cNvCxnSpPr>
            <a:cxnSpLocks noChangeShapeType="1"/>
            <a:stCxn id="144" idx="0"/>
            <a:endCxn id="142" idx="2"/>
          </p:cNvCxnSpPr>
          <p:nvPr/>
        </p:nvCxnSpPr>
        <p:spPr bwMode="auto">
          <a:xfrm rot="5400000" flipH="1">
            <a:off x="4309269" y="1000919"/>
            <a:ext cx="490538" cy="9525"/>
          </a:xfrm>
          <a:prstGeom prst="bentConnector3">
            <a:avLst>
              <a:gd name="adj1" fmla="val 49838"/>
            </a:avLst>
          </a:prstGeom>
          <a:noFill/>
          <a:ln w="28575">
            <a:solidFill>
              <a:srgbClr val="007B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_s6154"/>
          <p:cNvCxnSpPr>
            <a:cxnSpLocks noChangeShapeType="1"/>
            <a:stCxn id="143" idx="0"/>
            <a:endCxn id="142" idx="2"/>
          </p:cNvCxnSpPr>
          <p:nvPr/>
        </p:nvCxnSpPr>
        <p:spPr bwMode="auto">
          <a:xfrm rot="16200000">
            <a:off x="2624931" y="-673893"/>
            <a:ext cx="490538" cy="3359150"/>
          </a:xfrm>
          <a:prstGeom prst="bentConnector3">
            <a:avLst>
              <a:gd name="adj1" fmla="val 49838"/>
            </a:avLst>
          </a:prstGeom>
          <a:noFill/>
          <a:ln w="28575">
            <a:solidFill>
              <a:srgbClr val="007B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" name="_s6150"/>
          <p:cNvSpPr>
            <a:spLocks noChangeArrowheads="1"/>
          </p:cNvSpPr>
          <p:nvPr/>
        </p:nvSpPr>
        <p:spPr bwMode="auto">
          <a:xfrm>
            <a:off x="2916238" y="314326"/>
            <a:ext cx="3267075" cy="446087"/>
          </a:xfrm>
          <a:prstGeom prst="roundRect">
            <a:avLst>
              <a:gd name="adj" fmla="val 16667"/>
            </a:avLst>
          </a:prstGeom>
          <a:solidFill>
            <a:srgbClr val="007BC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690" tIns="13846" rIns="27690" bIns="13846" anchor="ctr"/>
          <a:lstStyle/>
          <a:p>
            <a:pPr algn="ctr" eaLnBrk="1" hangingPunct="1"/>
            <a:r>
              <a:rPr lang="en-GB" sz="1800" b="1" dirty="0">
                <a:solidFill>
                  <a:schemeClr val="bg1"/>
                </a:solidFill>
                <a:latin typeface="Arial" charset="0"/>
              </a:rPr>
              <a:t>Department of Health</a:t>
            </a:r>
          </a:p>
        </p:txBody>
      </p:sp>
      <p:sp>
        <p:nvSpPr>
          <p:cNvPr id="143" name="_s6151"/>
          <p:cNvSpPr>
            <a:spLocks noChangeArrowheads="1"/>
          </p:cNvSpPr>
          <p:nvPr/>
        </p:nvSpPr>
        <p:spPr bwMode="auto">
          <a:xfrm>
            <a:off x="304800" y="1250951"/>
            <a:ext cx="1770063" cy="603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690" tIns="13846" rIns="27690" bIns="13846" anchor="ctr"/>
          <a:lstStyle/>
          <a:p>
            <a:pPr algn="ctr" eaLnBrk="1" hangingPunct="1"/>
            <a:r>
              <a:rPr lang="en-GB" sz="1400" b="1" dirty="0">
                <a:solidFill>
                  <a:schemeClr val="bg1"/>
                </a:solidFill>
                <a:latin typeface="Arial" charset="0"/>
              </a:rPr>
              <a:t>Public Health </a:t>
            </a:r>
          </a:p>
          <a:p>
            <a:pPr algn="ctr" eaLnBrk="1" hangingPunct="1"/>
            <a:r>
              <a:rPr lang="en-GB" sz="1400" b="1" dirty="0">
                <a:solidFill>
                  <a:schemeClr val="bg1"/>
                </a:solidFill>
                <a:latin typeface="Arial" charset="0"/>
              </a:rPr>
              <a:t>England</a:t>
            </a:r>
          </a:p>
        </p:txBody>
      </p:sp>
      <p:sp>
        <p:nvSpPr>
          <p:cNvPr id="144" name="_s6152"/>
          <p:cNvSpPr>
            <a:spLocks noChangeArrowheads="1"/>
          </p:cNvSpPr>
          <p:nvPr/>
        </p:nvSpPr>
        <p:spPr bwMode="auto">
          <a:xfrm>
            <a:off x="3348038" y="1250951"/>
            <a:ext cx="2420937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690" tIns="13846" rIns="27690" bIns="13846" anchor="ctr"/>
          <a:lstStyle/>
          <a:p>
            <a:pPr algn="ctr" eaLnBrk="1" hangingPunct="1"/>
            <a:r>
              <a:rPr lang="en-GB" sz="1400" b="1" dirty="0">
                <a:solidFill>
                  <a:schemeClr val="bg1"/>
                </a:solidFill>
                <a:latin typeface="Arial" charset="0"/>
              </a:rPr>
              <a:t>NHS Commissioning Board</a:t>
            </a:r>
          </a:p>
          <a:p>
            <a:pPr algn="ctr" eaLnBrk="1" hangingPunct="1"/>
            <a:r>
              <a:rPr lang="en-GB" sz="1200" dirty="0">
                <a:solidFill>
                  <a:schemeClr val="bg1"/>
                </a:solidFill>
                <a:latin typeface="Arial" charset="0"/>
              </a:rPr>
              <a:t>Area Team Director</a:t>
            </a:r>
          </a:p>
          <a:p>
            <a:pPr algn="ctr" eaLnBrk="1" hangingPunct="1"/>
            <a:r>
              <a:rPr lang="en-GB" sz="1200" dirty="0">
                <a:solidFill>
                  <a:schemeClr val="bg1"/>
                </a:solidFill>
                <a:latin typeface="Arial" charset="0"/>
              </a:rPr>
              <a:t>Steve Moore</a:t>
            </a:r>
          </a:p>
        </p:txBody>
      </p:sp>
      <p:sp>
        <p:nvSpPr>
          <p:cNvPr id="145" name="_s6157"/>
          <p:cNvSpPr>
            <a:spLocks noChangeArrowheads="1"/>
          </p:cNvSpPr>
          <p:nvPr/>
        </p:nvSpPr>
        <p:spPr bwMode="auto">
          <a:xfrm>
            <a:off x="3049588" y="2474913"/>
            <a:ext cx="3024187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3465" tIns="21734" rIns="43465" bIns="21734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Arial" charset="0"/>
              </a:rPr>
              <a:t>Northern, Eastern &amp; Western Devon CCG</a:t>
            </a:r>
          </a:p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charset="0"/>
              </a:rPr>
              <a:t>Chair: Dr Tim Burke, MD: Rebecca Harriott</a:t>
            </a:r>
          </a:p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Arial" charset="0"/>
              </a:rPr>
              <a:t>South Devon and Torbay CCG</a:t>
            </a:r>
          </a:p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charset="0"/>
              </a:rPr>
              <a:t>Chair: Dr Derek </a:t>
            </a:r>
            <a:r>
              <a:rPr lang="en-GB" sz="1100" dirty="0" err="1" smtClean="0">
                <a:solidFill>
                  <a:schemeClr val="bg1"/>
                </a:solidFill>
                <a:latin typeface="Arial" charset="0"/>
              </a:rPr>
              <a:t>Greatorex</a:t>
            </a:r>
            <a:r>
              <a:rPr lang="en-GB" sz="1100" dirty="0" smtClean="0">
                <a:solidFill>
                  <a:schemeClr val="bg1"/>
                </a:solidFill>
                <a:latin typeface="Arial" charset="0"/>
              </a:rPr>
              <a:t>, MD: Steve </a:t>
            </a:r>
            <a:r>
              <a:rPr lang="en-GB" sz="1100" dirty="0" err="1" smtClean="0">
                <a:solidFill>
                  <a:schemeClr val="bg1"/>
                </a:solidFill>
                <a:latin typeface="Arial" charset="0"/>
              </a:rPr>
              <a:t>Wallwork</a:t>
            </a:r>
            <a:endParaRPr lang="en-GB" sz="11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6" name="AutoShape 28"/>
          <p:cNvSpPr>
            <a:spLocks noChangeArrowheads="1"/>
          </p:cNvSpPr>
          <p:nvPr/>
        </p:nvSpPr>
        <p:spPr bwMode="auto">
          <a:xfrm>
            <a:off x="5345113" y="5715001"/>
            <a:ext cx="1411287" cy="487362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4183" tIns="47092" rIns="94183" bIns="47092" anchor="ctr"/>
          <a:lstStyle/>
          <a:p>
            <a:pPr algn="ctr"/>
            <a:r>
              <a:rPr lang="en-GB" sz="1200" b="1" dirty="0">
                <a:latin typeface="Arial" charset="0"/>
              </a:rPr>
              <a:t>CQC - quality </a:t>
            </a:r>
          </a:p>
          <a:p>
            <a:pPr algn="ctr"/>
            <a:r>
              <a:rPr lang="en-GB" sz="1200" b="1" dirty="0">
                <a:latin typeface="Arial" charset="0"/>
              </a:rPr>
              <a:t>regulator </a:t>
            </a:r>
          </a:p>
        </p:txBody>
      </p:sp>
      <p:sp>
        <p:nvSpPr>
          <p:cNvPr id="147" name="AutoShape 27"/>
          <p:cNvSpPr>
            <a:spLocks noChangeArrowheads="1"/>
          </p:cNvSpPr>
          <p:nvPr/>
        </p:nvSpPr>
        <p:spPr bwMode="auto">
          <a:xfrm>
            <a:off x="3203575" y="5715001"/>
            <a:ext cx="2074863" cy="493712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4183" tIns="47092" rIns="94183" bIns="47092" anchor="ctr"/>
          <a:lstStyle/>
          <a:p>
            <a:pPr algn="ctr"/>
            <a:r>
              <a:rPr lang="en-GB" sz="1200" b="1" dirty="0">
                <a:latin typeface="Arial" charset="0"/>
              </a:rPr>
              <a:t>Monitor - financial regulator</a:t>
            </a:r>
          </a:p>
          <a:p>
            <a:pPr algn="ctr"/>
            <a:r>
              <a:rPr lang="en-GB" sz="1200" b="1" dirty="0">
                <a:latin typeface="Arial" charset="0"/>
              </a:rPr>
              <a:t>Protect patients’ interests </a:t>
            </a:r>
          </a:p>
        </p:txBody>
      </p:sp>
      <p:sp>
        <p:nvSpPr>
          <p:cNvPr id="148" name="_s6179"/>
          <p:cNvSpPr>
            <a:spLocks noChangeArrowheads="1"/>
          </p:cNvSpPr>
          <p:nvPr/>
        </p:nvSpPr>
        <p:spPr bwMode="auto">
          <a:xfrm>
            <a:off x="6659563" y="1250951"/>
            <a:ext cx="2032000" cy="603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6446" tIns="33223" rIns="66446" bIns="33223" anchor="ctr"/>
          <a:lstStyle/>
          <a:p>
            <a:pPr algn="ctr"/>
            <a:r>
              <a:rPr lang="en-GB" sz="1400" b="1" dirty="0" err="1">
                <a:solidFill>
                  <a:schemeClr val="bg1"/>
                </a:solidFill>
                <a:latin typeface="Arial" charset="0"/>
              </a:rPr>
              <a:t>HealthWatch</a:t>
            </a:r>
            <a:r>
              <a:rPr lang="en-GB" sz="1400" b="1" dirty="0">
                <a:solidFill>
                  <a:schemeClr val="bg1"/>
                </a:solidFill>
                <a:latin typeface="Arial" charset="0"/>
              </a:rPr>
              <a:t> England</a:t>
            </a:r>
          </a:p>
        </p:txBody>
      </p:sp>
      <p:sp>
        <p:nvSpPr>
          <p:cNvPr id="149" name="_s6184"/>
          <p:cNvSpPr>
            <a:spLocks noChangeArrowheads="1"/>
          </p:cNvSpPr>
          <p:nvPr/>
        </p:nvSpPr>
        <p:spPr bwMode="auto">
          <a:xfrm>
            <a:off x="5364163" y="3914776"/>
            <a:ext cx="1943100" cy="71596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6446" tIns="33223" rIns="66446" bIns="33223" anchor="ctr"/>
          <a:lstStyle/>
          <a:p>
            <a:pPr algn="ctr"/>
            <a:r>
              <a:rPr lang="en-GB" sz="1200" b="1">
                <a:latin typeface="Arial" charset="0"/>
              </a:rPr>
              <a:t>Primary Care Services </a:t>
            </a:r>
          </a:p>
          <a:p>
            <a:pPr algn="ctr"/>
            <a:r>
              <a:rPr lang="en-GB" sz="1200">
                <a:latin typeface="Arial" charset="0"/>
              </a:rPr>
              <a:t>(GPs, dentists, pharmacists </a:t>
            </a:r>
          </a:p>
          <a:p>
            <a:pPr algn="ctr"/>
            <a:r>
              <a:rPr lang="en-GB" sz="1200">
                <a:latin typeface="Arial" charset="0"/>
              </a:rPr>
              <a:t>and optometrists)</a:t>
            </a:r>
          </a:p>
        </p:txBody>
      </p:sp>
      <p:sp>
        <p:nvSpPr>
          <p:cNvPr id="150" name="_s6186"/>
          <p:cNvSpPr>
            <a:spLocks noChangeArrowheads="1"/>
          </p:cNvSpPr>
          <p:nvPr/>
        </p:nvSpPr>
        <p:spPr bwMode="auto">
          <a:xfrm>
            <a:off x="107950" y="2330451"/>
            <a:ext cx="2160588" cy="1008062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6446" tIns="33223" rIns="66446" bIns="33223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Public Health</a:t>
            </a:r>
          </a:p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Arial" charset="0"/>
              </a:rPr>
              <a:t>(Devon County Council)</a:t>
            </a:r>
            <a:endParaRPr lang="en-GB" sz="1200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charset="0"/>
              </a:rPr>
              <a:t>Director of Public Health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Dr Virginia Pearson</a:t>
            </a:r>
            <a:endParaRPr lang="en-GB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1" name="_s6188"/>
          <p:cNvSpPr>
            <a:spLocks noChangeArrowheads="1"/>
          </p:cNvSpPr>
          <p:nvPr/>
        </p:nvSpPr>
        <p:spPr bwMode="auto">
          <a:xfrm>
            <a:off x="146050" y="3551238"/>
            <a:ext cx="2084388" cy="7953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0056" tIns="40028" rIns="80056" bIns="40028" anchor="ctr"/>
          <a:lstStyle/>
          <a:p>
            <a:pPr algn="ctr"/>
            <a:r>
              <a:rPr lang="en-GB" sz="1200" b="1" dirty="0">
                <a:latin typeface="Arial" charset="0"/>
              </a:rPr>
              <a:t>Health and Wellbeing Board</a:t>
            </a:r>
          </a:p>
          <a:p>
            <a:pPr algn="ctr"/>
            <a:r>
              <a:rPr lang="en-GB" sz="1200" dirty="0" err="1" smtClean="0">
                <a:latin typeface="Arial" charset="0"/>
              </a:rPr>
              <a:t>Chair:Cllr</a:t>
            </a:r>
            <a:r>
              <a:rPr lang="en-GB" sz="1200" dirty="0" smtClean="0">
                <a:latin typeface="Arial" charset="0"/>
              </a:rPr>
              <a:t> Andrea Davis</a:t>
            </a:r>
            <a:endParaRPr lang="en-GB" sz="1200" dirty="0">
              <a:latin typeface="Arial" charset="0"/>
            </a:endParaRPr>
          </a:p>
        </p:txBody>
      </p:sp>
      <p:sp>
        <p:nvSpPr>
          <p:cNvPr id="152" name="_s6190"/>
          <p:cNvSpPr>
            <a:spLocks noChangeArrowheads="1"/>
          </p:cNvSpPr>
          <p:nvPr/>
        </p:nvSpPr>
        <p:spPr bwMode="auto">
          <a:xfrm>
            <a:off x="6845300" y="5715001"/>
            <a:ext cx="1660525" cy="48101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7724" tIns="38862" rIns="77724" bIns="38862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charset="0"/>
              </a:rPr>
              <a:t>Local </a:t>
            </a:r>
            <a:r>
              <a:rPr lang="en-GB" sz="1400" b="1" dirty="0" err="1">
                <a:solidFill>
                  <a:schemeClr val="bg1"/>
                </a:solidFill>
                <a:latin typeface="Arial" charset="0"/>
              </a:rPr>
              <a:t>HealthWatch</a:t>
            </a:r>
            <a:endParaRPr lang="en-GB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" name="_s6193"/>
          <p:cNvSpPr>
            <a:spLocks noChangeArrowheads="1"/>
          </p:cNvSpPr>
          <p:nvPr/>
        </p:nvSpPr>
        <p:spPr bwMode="auto">
          <a:xfrm>
            <a:off x="2916238" y="3914776"/>
            <a:ext cx="2157412" cy="107791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latin typeface="Arial" charset="0"/>
              </a:rPr>
              <a:t>Health service providers</a:t>
            </a:r>
          </a:p>
          <a:p>
            <a:pPr algn="ctr"/>
            <a:r>
              <a:rPr lang="en-GB" sz="1000" dirty="0">
                <a:latin typeface="Arial" charset="0"/>
              </a:rPr>
              <a:t>Royal </a:t>
            </a:r>
            <a:r>
              <a:rPr lang="en-GB" sz="1000" dirty="0" smtClean="0">
                <a:latin typeface="Arial" charset="0"/>
              </a:rPr>
              <a:t>Devon and Exeter NHS</a:t>
            </a:r>
          </a:p>
          <a:p>
            <a:pPr algn="ctr"/>
            <a:r>
              <a:rPr lang="en-GB" sz="1000" dirty="0" smtClean="0">
                <a:latin typeface="Arial" charset="0"/>
              </a:rPr>
              <a:t>Foundation Trust, Northern Devon</a:t>
            </a:r>
          </a:p>
          <a:p>
            <a:pPr algn="ctr"/>
            <a:r>
              <a:rPr lang="en-GB" sz="1000" dirty="0" smtClean="0">
                <a:latin typeface="Arial" charset="0"/>
              </a:rPr>
              <a:t>Healthcare NHS Trust,</a:t>
            </a:r>
            <a:endParaRPr lang="en-GB" sz="1000" dirty="0">
              <a:latin typeface="Arial" charset="0"/>
            </a:endParaRPr>
          </a:p>
          <a:p>
            <a:pPr algn="ctr"/>
            <a:r>
              <a:rPr lang="en-GB" sz="1000" dirty="0">
                <a:latin typeface="Arial" charset="0"/>
              </a:rPr>
              <a:t>and others</a:t>
            </a:r>
          </a:p>
        </p:txBody>
      </p:sp>
      <p:cxnSp>
        <p:nvCxnSpPr>
          <p:cNvPr id="154" name="AutoShape 51"/>
          <p:cNvCxnSpPr>
            <a:cxnSpLocks noChangeShapeType="1"/>
            <a:stCxn id="147" idx="0"/>
            <a:endCxn id="153" idx="2"/>
          </p:cNvCxnSpPr>
          <p:nvPr/>
        </p:nvCxnSpPr>
        <p:spPr bwMode="auto">
          <a:xfrm rot="5400000" flipH="1">
            <a:off x="3757612" y="5230814"/>
            <a:ext cx="722313" cy="246062"/>
          </a:xfrm>
          <a:prstGeom prst="bentConnector3">
            <a:avLst>
              <a:gd name="adj1" fmla="val 49889"/>
            </a:avLst>
          </a:prstGeom>
          <a:noFill/>
          <a:ln w="28575">
            <a:solidFill>
              <a:schemeClr val="accent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AutoShape 54"/>
          <p:cNvCxnSpPr>
            <a:cxnSpLocks noChangeShapeType="1"/>
            <a:stCxn id="146" idx="0"/>
            <a:endCxn id="149" idx="2"/>
          </p:cNvCxnSpPr>
          <p:nvPr/>
        </p:nvCxnSpPr>
        <p:spPr bwMode="auto">
          <a:xfrm rot="16200000">
            <a:off x="5651500" y="5030788"/>
            <a:ext cx="1084263" cy="284163"/>
          </a:xfrm>
          <a:prstGeom prst="bentConnector3">
            <a:avLst>
              <a:gd name="adj1" fmla="val 49926"/>
            </a:avLst>
          </a:prstGeom>
          <a:noFill/>
          <a:ln w="28575">
            <a:solidFill>
              <a:schemeClr val="accent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55"/>
          <p:cNvCxnSpPr>
            <a:cxnSpLocks noChangeShapeType="1"/>
            <a:stCxn id="151" idx="3"/>
            <a:endCxn id="145" idx="1"/>
          </p:cNvCxnSpPr>
          <p:nvPr/>
        </p:nvCxnSpPr>
        <p:spPr bwMode="auto">
          <a:xfrm flipV="1">
            <a:off x="2230438" y="2835276"/>
            <a:ext cx="819150" cy="11144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5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56"/>
          <p:cNvCxnSpPr>
            <a:cxnSpLocks noChangeShapeType="1"/>
            <a:stCxn id="152" idx="0"/>
            <a:endCxn id="149" idx="2"/>
          </p:cNvCxnSpPr>
          <p:nvPr/>
        </p:nvCxnSpPr>
        <p:spPr bwMode="auto">
          <a:xfrm rot="5400000" flipH="1">
            <a:off x="6463506" y="4502945"/>
            <a:ext cx="1084263" cy="1339850"/>
          </a:xfrm>
          <a:prstGeom prst="bentConnector3">
            <a:avLst>
              <a:gd name="adj1" fmla="val 49926"/>
            </a:avLst>
          </a:prstGeom>
          <a:noFill/>
          <a:ln w="19050">
            <a:solidFill>
              <a:schemeClr val="accent4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66"/>
          <p:cNvSpPr>
            <a:spLocks noChangeArrowheads="1"/>
          </p:cNvSpPr>
          <p:nvPr/>
        </p:nvSpPr>
        <p:spPr bwMode="auto">
          <a:xfrm>
            <a:off x="1403350" y="5715001"/>
            <a:ext cx="1749425" cy="49371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183" tIns="47092" rIns="94183" bIns="47092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Overview and Scrutiny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Committees</a:t>
            </a:r>
          </a:p>
        </p:txBody>
      </p:sp>
      <p:cxnSp>
        <p:nvCxnSpPr>
          <p:cNvPr id="159" name="AutoShape 67"/>
          <p:cNvCxnSpPr>
            <a:cxnSpLocks noChangeShapeType="1"/>
            <a:stCxn id="158" idx="0"/>
            <a:endCxn id="153" idx="2"/>
          </p:cNvCxnSpPr>
          <p:nvPr/>
        </p:nvCxnSpPr>
        <p:spPr bwMode="auto">
          <a:xfrm rot="16200000">
            <a:off x="2775744" y="4495007"/>
            <a:ext cx="722313" cy="1717675"/>
          </a:xfrm>
          <a:prstGeom prst="bentConnector3">
            <a:avLst>
              <a:gd name="adj1" fmla="val 49889"/>
            </a:avLst>
          </a:prstGeom>
          <a:noFill/>
          <a:ln w="19050">
            <a:solidFill>
              <a:schemeClr val="accent4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AutoShape 70"/>
          <p:cNvCxnSpPr>
            <a:cxnSpLocks noChangeShapeType="1"/>
            <a:stCxn id="158" idx="0"/>
            <a:endCxn id="145" idx="2"/>
          </p:cNvCxnSpPr>
          <p:nvPr/>
        </p:nvCxnSpPr>
        <p:spPr bwMode="auto">
          <a:xfrm rot="16200000">
            <a:off x="2159794" y="3312320"/>
            <a:ext cx="2520950" cy="2284412"/>
          </a:xfrm>
          <a:prstGeom prst="bentConnector3">
            <a:avLst>
              <a:gd name="adj1" fmla="val 92000"/>
            </a:avLst>
          </a:prstGeom>
          <a:noFill/>
          <a:ln w="19050">
            <a:solidFill>
              <a:schemeClr val="accent4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AutoShape 71"/>
          <p:cNvCxnSpPr>
            <a:cxnSpLocks noChangeShapeType="1"/>
            <a:stCxn id="152" idx="2"/>
            <a:endCxn id="151" idx="2"/>
          </p:cNvCxnSpPr>
          <p:nvPr/>
        </p:nvCxnSpPr>
        <p:spPr bwMode="auto">
          <a:xfrm rot="16200000" flipV="1">
            <a:off x="3507582" y="2028032"/>
            <a:ext cx="1849437" cy="6486525"/>
          </a:xfrm>
          <a:prstGeom prst="bentConnector3">
            <a:avLst>
              <a:gd name="adj1" fmla="val -12361"/>
            </a:avLst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AutoShape 72"/>
          <p:cNvCxnSpPr>
            <a:cxnSpLocks noChangeShapeType="1"/>
            <a:stCxn id="152" idx="0"/>
            <a:endCxn id="145" idx="3"/>
          </p:cNvCxnSpPr>
          <p:nvPr/>
        </p:nvCxnSpPr>
        <p:spPr bwMode="auto">
          <a:xfrm rot="5400000" flipH="1">
            <a:off x="5434806" y="3474245"/>
            <a:ext cx="2879725" cy="1601788"/>
          </a:xfrm>
          <a:prstGeom prst="bentConnector2">
            <a:avLst/>
          </a:prstGeom>
          <a:noFill/>
          <a:ln w="19050">
            <a:solidFill>
              <a:schemeClr val="accent4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AutoShape 76"/>
          <p:cNvCxnSpPr>
            <a:cxnSpLocks noChangeShapeType="1"/>
            <a:stCxn id="152" idx="0"/>
            <a:endCxn id="153" idx="2"/>
          </p:cNvCxnSpPr>
          <p:nvPr/>
        </p:nvCxnSpPr>
        <p:spPr bwMode="auto">
          <a:xfrm rot="5400000" flipH="1">
            <a:off x="5474494" y="3513932"/>
            <a:ext cx="722313" cy="3679825"/>
          </a:xfrm>
          <a:prstGeom prst="bentConnector3">
            <a:avLst>
              <a:gd name="adj1" fmla="val 49889"/>
            </a:avLst>
          </a:prstGeom>
          <a:noFill/>
          <a:ln w="19050">
            <a:solidFill>
              <a:schemeClr val="accent4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Line 58"/>
          <p:cNvSpPr>
            <a:spLocks noChangeShapeType="1"/>
          </p:cNvSpPr>
          <p:nvPr/>
        </p:nvSpPr>
        <p:spPr bwMode="auto">
          <a:xfrm>
            <a:off x="7831138" y="2185988"/>
            <a:ext cx="433387" cy="0"/>
          </a:xfrm>
          <a:prstGeom prst="line">
            <a:avLst/>
          </a:prstGeom>
          <a:noFill/>
          <a:ln w="28575">
            <a:solidFill>
              <a:srgbClr val="007BC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5" name="Line 59"/>
          <p:cNvSpPr>
            <a:spLocks noChangeShapeType="1"/>
          </p:cNvSpPr>
          <p:nvPr/>
        </p:nvSpPr>
        <p:spPr bwMode="auto">
          <a:xfrm>
            <a:off x="7831138" y="2546351"/>
            <a:ext cx="433387" cy="0"/>
          </a:xfrm>
          <a:prstGeom prst="line">
            <a:avLst/>
          </a:prstGeom>
          <a:noFill/>
          <a:ln w="19050">
            <a:solidFill>
              <a:schemeClr val="accent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6" name="Line 60"/>
          <p:cNvSpPr>
            <a:spLocks noChangeShapeType="1"/>
          </p:cNvSpPr>
          <p:nvPr/>
        </p:nvSpPr>
        <p:spPr bwMode="auto">
          <a:xfrm>
            <a:off x="7831138" y="2906713"/>
            <a:ext cx="433387" cy="0"/>
          </a:xfrm>
          <a:prstGeom prst="line">
            <a:avLst/>
          </a:prstGeom>
          <a:noFill/>
          <a:ln w="19050">
            <a:solidFill>
              <a:schemeClr val="accent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7" name="Line 61"/>
          <p:cNvSpPr>
            <a:spLocks noChangeShapeType="1"/>
          </p:cNvSpPr>
          <p:nvPr/>
        </p:nvSpPr>
        <p:spPr bwMode="auto">
          <a:xfrm>
            <a:off x="7831138" y="3267076"/>
            <a:ext cx="433387" cy="0"/>
          </a:xfrm>
          <a:prstGeom prst="line">
            <a:avLst/>
          </a:prstGeom>
          <a:noFill/>
          <a:ln w="19050">
            <a:solidFill>
              <a:schemeClr val="accent4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8" name="Text Box 62"/>
          <p:cNvSpPr txBox="1">
            <a:spLocks noChangeArrowheads="1"/>
          </p:cNvSpPr>
          <p:nvPr/>
        </p:nvSpPr>
        <p:spPr bwMode="auto">
          <a:xfrm>
            <a:off x="7740650" y="2185988"/>
            <a:ext cx="1362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dirty="0">
                <a:latin typeface="Arial" charset="0"/>
              </a:rPr>
              <a:t>Line of accountability</a:t>
            </a:r>
          </a:p>
        </p:txBody>
      </p:sp>
      <p:sp>
        <p:nvSpPr>
          <p:cNvPr id="169" name="Text Box 63"/>
          <p:cNvSpPr txBox="1">
            <a:spLocks noChangeArrowheads="1"/>
          </p:cNvSpPr>
          <p:nvPr/>
        </p:nvSpPr>
        <p:spPr bwMode="auto">
          <a:xfrm>
            <a:off x="7758113" y="2546351"/>
            <a:ext cx="669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dirty="0">
                <a:latin typeface="Arial" charset="0"/>
              </a:rPr>
              <a:t>Advisory</a:t>
            </a:r>
          </a:p>
        </p:txBody>
      </p:sp>
      <p:sp>
        <p:nvSpPr>
          <p:cNvPr id="170" name="Text Box 64"/>
          <p:cNvSpPr txBox="1">
            <a:spLocks noChangeArrowheads="1"/>
          </p:cNvSpPr>
          <p:nvPr/>
        </p:nvSpPr>
        <p:spPr bwMode="auto">
          <a:xfrm>
            <a:off x="7758113" y="2906713"/>
            <a:ext cx="78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dirty="0">
                <a:latin typeface="Arial" charset="0"/>
              </a:rPr>
              <a:t>Regulation</a:t>
            </a:r>
          </a:p>
        </p:txBody>
      </p:sp>
      <p:sp>
        <p:nvSpPr>
          <p:cNvPr id="171" name="Text Box 65"/>
          <p:cNvSpPr txBox="1">
            <a:spLocks noChangeArrowheads="1"/>
          </p:cNvSpPr>
          <p:nvPr/>
        </p:nvSpPr>
        <p:spPr bwMode="auto">
          <a:xfrm>
            <a:off x="7758113" y="3267076"/>
            <a:ext cx="64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>
                <a:latin typeface="Arial" charset="0"/>
              </a:rPr>
              <a:t>Scrutiny</a:t>
            </a:r>
          </a:p>
        </p:txBody>
      </p:sp>
      <p:cxnSp>
        <p:nvCxnSpPr>
          <p:cNvPr id="172" name="AutoShape 81"/>
          <p:cNvCxnSpPr>
            <a:cxnSpLocks noChangeShapeType="1"/>
            <a:stCxn id="146" idx="0"/>
            <a:endCxn id="153" idx="2"/>
          </p:cNvCxnSpPr>
          <p:nvPr/>
        </p:nvCxnSpPr>
        <p:spPr bwMode="auto">
          <a:xfrm rot="5400000" flipH="1">
            <a:off x="4662487" y="4325939"/>
            <a:ext cx="722313" cy="2055812"/>
          </a:xfrm>
          <a:prstGeom prst="bentConnector3">
            <a:avLst>
              <a:gd name="adj1" fmla="val 49889"/>
            </a:avLst>
          </a:prstGeom>
          <a:noFill/>
          <a:ln w="28575">
            <a:solidFill>
              <a:schemeClr val="accent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AutoShape 83"/>
          <p:cNvCxnSpPr>
            <a:cxnSpLocks noChangeShapeType="1"/>
            <a:stCxn id="150" idx="3"/>
            <a:endCxn id="145" idx="1"/>
          </p:cNvCxnSpPr>
          <p:nvPr/>
        </p:nvCxnSpPr>
        <p:spPr bwMode="auto">
          <a:xfrm>
            <a:off x="2268538" y="2835276"/>
            <a:ext cx="781050" cy="0"/>
          </a:xfrm>
          <a:prstGeom prst="straightConnector1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492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41615345"/>
              </p:ext>
            </p:extLst>
          </p:nvPr>
        </p:nvGraphicFramePr>
        <p:xfrm>
          <a:off x="250825" y="260350"/>
          <a:ext cx="8642350" cy="5658485"/>
        </p:xfrm>
        <a:graphic>
          <a:graphicData uri="http://schemas.openxmlformats.org/drawingml/2006/table">
            <a:tbl>
              <a:tblPr/>
              <a:tblGrid>
                <a:gridCol w="2973388"/>
                <a:gridCol w="2976562"/>
                <a:gridCol w="26924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CLINICAL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COMMISSIONING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GROUPS (CCGs)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NHS COMMISSIONING BOARD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PUBLIC HEALTH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NORTHERN, EASTERN AND WESTERN DEVON CCG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Dr Tim Burke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2"/>
                        </a:rPr>
                        <a:t>tim.burke@nhs.net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Rebecca Harriott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3"/>
                        </a:rPr>
                        <a:t>rebecca.harriott@nhs.net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SOUTH DEVON AND TORBAY CCG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Dr Derek </a:t>
                      </a: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Greatorex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4"/>
                        </a:rPr>
                        <a:t>derek.greatorex@nhs.net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Steve </a:t>
                      </a: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Wallwork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5"/>
                        </a:rPr>
                        <a:t>steve.wallwork@nhs.net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Children’s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services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Community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Continuing healthcare Urgent and emergency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Hospital care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Infertility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Learning disabilities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Maternity and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new born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Mental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Primary care outside the scope of the GP contract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Rehabilitation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NATIONAL/REGIONAL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Military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Prison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Specialised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NATIONAL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Emergency planning for pandemics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Health intelligence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Health Protection Agency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Social marketing to improve health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2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LOCAL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Steve 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6"/>
                        </a:rPr>
                        <a:t>stevemoore2@nhs.net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All dental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Community ophthalmology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Community pharmacy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Health visiting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Immunisation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Screening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Sexual assault referral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LOCAL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Dr Virginia Pearson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7"/>
                        </a:rPr>
                        <a:t>virginia.pearson@devon.gov.uk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Accident prevention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Drug, alcohol and tobacco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Healthy child programme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Healthy lifestyles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inc.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exercise and diet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Mental health promotion and suicide prevention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NHS Health Check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Oral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Reducing birth defects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Reducing excess winter deaths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Sexual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Workplace health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771800" y="6191938"/>
            <a:ext cx="3563912" cy="62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90"/>
          <p:cNvSpPr txBox="1">
            <a:spLocks noChangeArrowheads="1"/>
          </p:cNvSpPr>
          <p:nvPr/>
        </p:nvSpPr>
        <p:spPr bwMode="auto">
          <a:xfrm>
            <a:off x="6048941" y="5500085"/>
            <a:ext cx="2952750" cy="122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1" dirty="0">
                <a:solidFill>
                  <a:schemeClr val="tx2"/>
                </a:solidFill>
                <a:latin typeface="Arial" charset="0"/>
              </a:rPr>
              <a:t>NHS PROPERTY SERVICES LTD</a:t>
            </a:r>
          </a:p>
          <a:p>
            <a:pPr algn="ctr">
              <a:spcBef>
                <a:spcPct val="50000"/>
              </a:spcBef>
            </a:pPr>
            <a:r>
              <a:rPr lang="en-GB" sz="1200" b="1" dirty="0">
                <a:solidFill>
                  <a:schemeClr val="tx2"/>
                </a:solidFill>
                <a:latin typeface="Arial" charset="0"/>
              </a:rPr>
              <a:t>NHS Estates (</a:t>
            </a:r>
            <a:r>
              <a:rPr lang="en-GB" sz="1200" b="1" dirty="0" err="1">
                <a:solidFill>
                  <a:schemeClr val="tx2"/>
                </a:solidFill>
                <a:latin typeface="Arial" charset="0"/>
              </a:rPr>
              <a:t>inc</a:t>
            </a:r>
            <a:r>
              <a:rPr lang="en-GB" sz="1200" b="1" dirty="0">
                <a:solidFill>
                  <a:schemeClr val="tx2"/>
                </a:solidFill>
                <a:latin typeface="Arial" charset="0"/>
              </a:rPr>
              <a:t> community hospitals)</a:t>
            </a:r>
          </a:p>
          <a:p>
            <a:pPr algn="ctr">
              <a:spcBef>
                <a:spcPct val="50000"/>
              </a:spcBef>
            </a:pPr>
            <a:r>
              <a:rPr lang="en-GB" sz="1200" b="1" dirty="0">
                <a:solidFill>
                  <a:schemeClr val="tx2"/>
                </a:solidFill>
                <a:latin typeface="Arial" charset="0"/>
              </a:rPr>
              <a:t>Regional Director: James </a:t>
            </a:r>
            <a:r>
              <a:rPr lang="en-GB" sz="1200" b="1" dirty="0" err="1">
                <a:solidFill>
                  <a:schemeClr val="tx2"/>
                </a:solidFill>
                <a:latin typeface="Arial" charset="0"/>
              </a:rPr>
              <a:t>Wakeham</a:t>
            </a:r>
            <a:endParaRPr lang="en-GB" sz="1200" b="1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n-GB" sz="1000" b="1" dirty="0">
                <a:solidFill>
                  <a:schemeClr val="tx2"/>
                </a:solidFill>
                <a:latin typeface="Arial" charset="0"/>
                <a:hlinkClick r:id="rId8"/>
              </a:rPr>
              <a:t>james.wakeham@property.nhs.uk</a:t>
            </a:r>
            <a:r>
              <a:rPr lang="en-GB" sz="1200" dirty="0">
                <a:solidFill>
                  <a:schemeClr val="tx2"/>
                </a:solidFill>
                <a:latin typeface="Arial" charset="0"/>
              </a:rPr>
              <a:t> </a:t>
            </a:r>
            <a:endParaRPr lang="en-GB" sz="12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29048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 Health Devon - Copy">
  <a:themeElements>
    <a:clrScheme name="Public Health Devon">
      <a:dk1>
        <a:sysClr val="windowText" lastClr="000000"/>
      </a:dk1>
      <a:lt1>
        <a:sysClr val="window" lastClr="FFFFFF"/>
      </a:lt1>
      <a:dk2>
        <a:srgbClr val="008183"/>
      </a:dk2>
      <a:lt2>
        <a:srgbClr val="67C18C"/>
      </a:lt2>
      <a:accent1>
        <a:srgbClr val="007BCB"/>
      </a:accent1>
      <a:accent2>
        <a:srgbClr val="B2BB1E"/>
      </a:accent2>
      <a:accent3>
        <a:srgbClr val="F8981D"/>
      </a:accent3>
      <a:accent4>
        <a:srgbClr val="ED174F"/>
      </a:accent4>
      <a:accent5>
        <a:srgbClr val="7D2A90"/>
      </a:accent5>
      <a:accent6>
        <a:srgbClr val="DEE9E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 Health Devon - Copy</Template>
  <TotalTime>133</TotalTime>
  <Words>333</Words>
  <Application>Microsoft Office PowerPoint</Application>
  <PresentationFormat>On-screen Show (4:3)</PresentationFormat>
  <Paragraphs>124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Public Health Devon - Copy</vt:lpstr>
      <vt:lpstr>New Health Landscape</vt:lpstr>
      <vt:lpstr>PowerPoint Presentation</vt:lpstr>
      <vt:lpstr>PowerPoint Presentation</vt:lpstr>
    </vt:vector>
  </TitlesOfParts>
  <Company>Devon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Chant</dc:creator>
  <cp:lastModifiedBy>Simon Chant</cp:lastModifiedBy>
  <cp:revision>9</cp:revision>
  <dcterms:created xsi:type="dcterms:W3CDTF">2013-05-13T09:25:42Z</dcterms:created>
  <dcterms:modified xsi:type="dcterms:W3CDTF">2013-07-08T10:52:50Z</dcterms:modified>
</cp:coreProperties>
</file>